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4.xml" ContentType="application/vnd.ms-office.chartcolorstyle+xml"/>
  <Override PartName="/ppt/charts/style4.xml" ContentType="application/vnd.ms-office.chart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336" r:id="rId2"/>
    <p:sldId id="325" r:id="rId3"/>
    <p:sldId id="340" r:id="rId4"/>
    <p:sldId id="339" r:id="rId5"/>
    <p:sldId id="351" r:id="rId6"/>
    <p:sldId id="343" r:id="rId7"/>
    <p:sldId id="329" r:id="rId8"/>
    <p:sldId id="328" r:id="rId9"/>
    <p:sldId id="267" r:id="rId10"/>
    <p:sldId id="258" r:id="rId11"/>
    <p:sldId id="257" r:id="rId12"/>
    <p:sldId id="260" r:id="rId13"/>
    <p:sldId id="265" r:id="rId14"/>
    <p:sldId id="288" r:id="rId15"/>
    <p:sldId id="289" r:id="rId16"/>
    <p:sldId id="292" r:id="rId17"/>
    <p:sldId id="342" r:id="rId18"/>
    <p:sldId id="337" r:id="rId19"/>
    <p:sldId id="279" r:id="rId20"/>
    <p:sldId id="287" r:id="rId21"/>
    <p:sldId id="300" r:id="rId22"/>
    <p:sldId id="301" r:id="rId23"/>
    <p:sldId id="284" r:id="rId24"/>
    <p:sldId id="317" r:id="rId25"/>
    <p:sldId id="304" r:id="rId26"/>
    <p:sldId id="318" r:id="rId27"/>
    <p:sldId id="285" r:id="rId28"/>
    <p:sldId id="315" r:id="rId29"/>
    <p:sldId id="307" r:id="rId30"/>
    <p:sldId id="350" r:id="rId31"/>
    <p:sldId id="282" r:id="rId32"/>
    <p:sldId id="344" r:id="rId33"/>
    <p:sldId id="348" r:id="rId34"/>
    <p:sldId id="349" r:id="rId35"/>
    <p:sldId id="332" r:id="rId36"/>
  </p:sldIdLst>
  <p:sldSz cx="12192000" cy="8999538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3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NDEF TIG" initials="FT" lastIdx="6" clrIdx="0">
    <p:extLst>
      <p:ext uri="{19B8F6BF-5375-455C-9EA6-DF929625EA0E}">
        <p15:presenceInfo xmlns:p15="http://schemas.microsoft.com/office/powerpoint/2012/main" xmlns="" userId="FONDEF T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7" autoAdjust="0"/>
    <p:restoredTop sz="89876" autoAdjust="0"/>
  </p:normalViewPr>
  <p:slideViewPr>
    <p:cSldViewPr snapToGrid="0">
      <p:cViewPr>
        <p:scale>
          <a:sx n="50" d="100"/>
          <a:sy n="50" d="100"/>
        </p:scale>
        <p:origin x="-726" y="-270"/>
      </p:cViewPr>
      <p:guideLst>
        <p:guide orient="horz" pos="28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FONDEF%20TIG\Desktop\PROYECTO%20FONDEF\PLANILLAS\Humedad%20de%20Suelo_Jaul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FONDEF%20TIG\Desktop\PROYECTO%20FONDEF\PLANILLAS\Humedad%20de%20Suelo_Jaula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C:\Users\FONDEF%20TIG\Desktop\PROYECTO%20FONDEF\PLANILLAS\Materia%20Seca_Jaulas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FONDEF%20TIG\Desktop\PROYECTO%20FONDEF\PLANILLAS\Materia%20Organica_Jau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600" b="1" i="0" u="none" strike="noStrike" baseline="0" dirty="0">
                <a:effectLst/>
              </a:rPr>
              <a:t>Humedad de 10-20 cm de profundidad en Predio </a:t>
            </a:r>
            <a:endParaRPr lang="es-CL" sz="1600" dirty="0"/>
          </a:p>
        </c:rich>
      </c:tx>
      <c:layout>
        <c:manualLayout>
          <c:xMode val="edge"/>
          <c:yMode val="edge"/>
          <c:x val="0.2048626993316623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88927732225797"/>
          <c:y val="9.3385214007782102E-2"/>
          <c:w val="0.83455717071232727"/>
          <c:h val="0.6954146879499985"/>
        </c:manualLayout>
      </c:layout>
      <c:lineChart>
        <c:grouping val="standard"/>
        <c:varyColors val="0"/>
        <c:ser>
          <c:idx val="0"/>
          <c:order val="0"/>
          <c:tx>
            <c:strRef>
              <c:f>'JOSEFINA '!$B$47</c:f>
              <c:strCache>
                <c:ptCount val="1"/>
                <c:pt idx="0">
                  <c:v>COIRONAL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'!$C$46:$J$46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'!$C$47:$J$47</c:f>
              <c:numCache>
                <c:formatCode>0.000</c:formatCode>
                <c:ptCount val="8"/>
                <c:pt idx="0">
                  <c:v>0.33692745740043434</c:v>
                </c:pt>
                <c:pt idx="1">
                  <c:v>0.17273220229457859</c:v>
                </c:pt>
                <c:pt idx="2">
                  <c:v>0.16993577783645944</c:v>
                </c:pt>
                <c:pt idx="3">
                  <c:v>0.12932799243302687</c:v>
                </c:pt>
                <c:pt idx="4">
                  <c:v>0.14346215100703594</c:v>
                </c:pt>
                <c:pt idx="5">
                  <c:v>0.14884367204329799</c:v>
                </c:pt>
                <c:pt idx="6">
                  <c:v>0.21800942761473358</c:v>
                </c:pt>
                <c:pt idx="7">
                  <c:v>0.22901515989335522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C97-4D2B-BC13-78A030F6CCE5}"/>
            </c:ext>
          </c:extLst>
        </c:ser>
        <c:ser>
          <c:idx val="1"/>
          <c:order val="1"/>
          <c:tx>
            <c:strRef>
              <c:f>'JOSEFINA '!$B$48</c:f>
              <c:strCache>
                <c:ptCount val="1"/>
                <c:pt idx="0">
                  <c:v>VEGA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'!$C$46:$J$46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'!$C$48:$J$48</c:f>
              <c:numCache>
                <c:formatCode>0.000</c:formatCode>
                <c:ptCount val="8"/>
                <c:pt idx="0">
                  <c:v>0.6075637197015108</c:v>
                </c:pt>
                <c:pt idx="1">
                  <c:v>0.66824783036325797</c:v>
                </c:pt>
                <c:pt idx="2">
                  <c:v>0.65903936090923665</c:v>
                </c:pt>
                <c:pt idx="3">
                  <c:v>0.59779710822836762</c:v>
                </c:pt>
                <c:pt idx="4">
                  <c:v>0.59630488296315443</c:v>
                </c:pt>
                <c:pt idx="5">
                  <c:v>0.614017450989086</c:v>
                </c:pt>
                <c:pt idx="6">
                  <c:v>0.65373119171632876</c:v>
                </c:pt>
                <c:pt idx="7">
                  <c:v>0.67300661624324776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C97-4D2B-BC13-78A030F6CCE5}"/>
            </c:ext>
          </c:extLst>
        </c:ser>
        <c:ser>
          <c:idx val="2"/>
          <c:order val="2"/>
          <c:tx>
            <c:strRef>
              <c:f>'JOSEFINA '!$B$49</c:f>
              <c:strCache>
                <c:ptCount val="1"/>
                <c:pt idx="0">
                  <c:v>BREZAL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'!$C$46:$J$46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'!$C$49:$J$49</c:f>
              <c:numCache>
                <c:formatCode>0.000</c:formatCode>
                <c:ptCount val="8"/>
                <c:pt idx="0">
                  <c:v>0.38114146773787844</c:v>
                </c:pt>
                <c:pt idx="1">
                  <c:v>0.28766638152654744</c:v>
                </c:pt>
                <c:pt idx="2">
                  <c:v>0.33855464383322625</c:v>
                </c:pt>
                <c:pt idx="3">
                  <c:v>0.22037062255028156</c:v>
                </c:pt>
                <c:pt idx="4">
                  <c:v>0.23277093439925728</c:v>
                </c:pt>
                <c:pt idx="5">
                  <c:v>0.23108931791042281</c:v>
                </c:pt>
                <c:pt idx="6">
                  <c:v>0.29612512276156761</c:v>
                </c:pt>
                <c:pt idx="7">
                  <c:v>0.31077251238402859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C97-4D2B-BC13-78A030F6CCE5}"/>
            </c:ext>
          </c:extLst>
        </c:ser>
        <c:ser>
          <c:idx val="3"/>
          <c:order val="3"/>
          <c:tx>
            <c:strRef>
              <c:f>'JOSEFINA '!$B$50</c:f>
              <c:strCache>
                <c:ptCount val="1"/>
                <c:pt idx="0">
                  <c:v>P.CORTOS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'JOSEFINA '!$C$46:$J$46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'!$C$50:$J$50</c:f>
              <c:numCache>
                <c:formatCode>0.000</c:formatCode>
                <c:ptCount val="8"/>
                <c:pt idx="0">
                  <c:v>0.2238382832120015</c:v>
                </c:pt>
                <c:pt idx="1">
                  <c:v>0.12614717295101663</c:v>
                </c:pt>
                <c:pt idx="2">
                  <c:v>0.13169872780025343</c:v>
                </c:pt>
                <c:pt idx="3">
                  <c:v>0.10173887455640609</c:v>
                </c:pt>
                <c:pt idx="4">
                  <c:v>0.11879500002798668</c:v>
                </c:pt>
                <c:pt idx="5">
                  <c:v>0.1256517861533</c:v>
                </c:pt>
                <c:pt idx="6">
                  <c:v>0.17034002232601092</c:v>
                </c:pt>
                <c:pt idx="7">
                  <c:v>0.18012990419316244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C97-4D2B-BC13-78A030F6C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96864"/>
        <c:axId val="85407232"/>
      </c:lineChart>
      <c:dateAx>
        <c:axId val="85396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b="1"/>
                  <a:t>Fecha</a:t>
                </a:r>
              </a:p>
            </c:rich>
          </c:tx>
          <c:layout>
            <c:manualLayout>
              <c:xMode val="edge"/>
              <c:yMode val="edge"/>
              <c:x val="0.48720092082667915"/>
              <c:y val="0.8562456227683172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d\-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5407232"/>
        <c:crosses val="autoZero"/>
        <c:auto val="1"/>
        <c:lblOffset val="100"/>
        <c:baseTimeUnit val="days"/>
      </c:dateAx>
      <c:valAx>
        <c:axId val="8540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000" b="1" i="0" baseline="0">
                    <a:effectLst/>
                  </a:rPr>
                  <a:t>Humedad </a:t>
                </a:r>
                <a:endParaRPr lang="es-CL" sz="1000">
                  <a:effectLst/>
                </a:endParaRP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000" b="1" i="0" baseline="0">
                    <a:effectLst/>
                  </a:rPr>
                  <a:t>(gr H2O/ gr suelo H°)</a:t>
                </a:r>
                <a:endParaRPr lang="es-CL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2164273216029064E-2"/>
              <c:y val="0.2541068061787317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539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271788542613559"/>
          <c:y val="0.90705400465643327"/>
          <c:w val="0.60055110505481557"/>
          <c:h val="6.5184463326325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600" b="1" dirty="0"/>
              <a:t>Humedad de 0-10 cm</a:t>
            </a:r>
            <a:r>
              <a:rPr lang="es-CL" sz="1600" b="1" baseline="0" dirty="0"/>
              <a:t> de profundidad en </a:t>
            </a:r>
            <a:r>
              <a:rPr lang="es-CL" sz="1600" b="1" dirty="0" smtClean="0"/>
              <a:t>Predio</a:t>
            </a:r>
            <a:endParaRPr lang="es-CL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'JOSEFINA '!$B$41</c:f>
              <c:strCache>
                <c:ptCount val="1"/>
                <c:pt idx="0">
                  <c:v>COIRONAL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'!$C$40:$J$40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'!$C$41:$J$41</c:f>
              <c:numCache>
                <c:formatCode>0.000</c:formatCode>
                <c:ptCount val="8"/>
                <c:pt idx="0">
                  <c:v>0.40221992862412492</c:v>
                </c:pt>
                <c:pt idx="1">
                  <c:v>0.17528445057980543</c:v>
                </c:pt>
                <c:pt idx="2">
                  <c:v>0.2637348396085995</c:v>
                </c:pt>
                <c:pt idx="3">
                  <c:v>0.14902556564211622</c:v>
                </c:pt>
                <c:pt idx="4">
                  <c:v>0.16076697901955112</c:v>
                </c:pt>
                <c:pt idx="5">
                  <c:v>0.25144185490030863</c:v>
                </c:pt>
                <c:pt idx="6">
                  <c:v>0.30447686273180302</c:v>
                </c:pt>
                <c:pt idx="7">
                  <c:v>0.27662842983713476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AF9-416D-948A-BB157B64E310}"/>
            </c:ext>
          </c:extLst>
        </c:ser>
        <c:ser>
          <c:idx val="1"/>
          <c:order val="1"/>
          <c:tx>
            <c:strRef>
              <c:f>'JOSEFINA '!$B$42</c:f>
              <c:strCache>
                <c:ptCount val="1"/>
                <c:pt idx="0">
                  <c:v>VEGA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'!$C$40:$J$40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'!$C$42:$J$42</c:f>
              <c:numCache>
                <c:formatCode>0.000</c:formatCode>
                <c:ptCount val="8"/>
                <c:pt idx="0">
                  <c:v>0.73574706640544274</c:v>
                </c:pt>
                <c:pt idx="1">
                  <c:v>0.69542661245629989</c:v>
                </c:pt>
                <c:pt idx="2">
                  <c:v>0.63782695683326862</c:v>
                </c:pt>
                <c:pt idx="3">
                  <c:v>0.59526687612080276</c:v>
                </c:pt>
                <c:pt idx="4">
                  <c:v>0.6216418156181307</c:v>
                </c:pt>
                <c:pt idx="5">
                  <c:v>0.66229834894281281</c:v>
                </c:pt>
                <c:pt idx="6">
                  <c:v>0.91773672098021564</c:v>
                </c:pt>
                <c:pt idx="7">
                  <c:v>0.71943164749005339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AF9-416D-948A-BB157B64E310}"/>
            </c:ext>
          </c:extLst>
        </c:ser>
        <c:ser>
          <c:idx val="2"/>
          <c:order val="2"/>
          <c:tx>
            <c:strRef>
              <c:f>'JOSEFINA '!$B$43</c:f>
              <c:strCache>
                <c:ptCount val="1"/>
                <c:pt idx="0">
                  <c:v>BREZAL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'JOSEFINA '!$C$40:$J$40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'!$C$43:$J$43</c:f>
              <c:numCache>
                <c:formatCode>0.000</c:formatCode>
                <c:ptCount val="8"/>
                <c:pt idx="0">
                  <c:v>0.40846684698155239</c:v>
                </c:pt>
                <c:pt idx="1">
                  <c:v>0.29591743835349799</c:v>
                </c:pt>
                <c:pt idx="2">
                  <c:v>0.37441027485660217</c:v>
                </c:pt>
                <c:pt idx="3">
                  <c:v>0.22972602329742489</c:v>
                </c:pt>
                <c:pt idx="4">
                  <c:v>0.25262048314294688</c:v>
                </c:pt>
                <c:pt idx="5">
                  <c:v>0.31504725889246765</c:v>
                </c:pt>
                <c:pt idx="6">
                  <c:v>0.34802922277921367</c:v>
                </c:pt>
                <c:pt idx="7">
                  <c:v>0.36260766931897181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AF9-416D-948A-BB157B64E310}"/>
            </c:ext>
          </c:extLst>
        </c:ser>
        <c:ser>
          <c:idx val="3"/>
          <c:order val="3"/>
          <c:tx>
            <c:strRef>
              <c:f>'JOSEFINA '!$B$44</c:f>
              <c:strCache>
                <c:ptCount val="1"/>
                <c:pt idx="0">
                  <c:v>P.CORTOS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'JOSEFINA '!$C$40:$J$40</c:f>
              <c:numCache>
                <c:formatCode>d\-mmm\-yy</c:formatCode>
                <c:ptCount val="8"/>
                <c:pt idx="0">
                  <c:v>44477</c:v>
                </c:pt>
                <c:pt idx="1">
                  <c:v>44539</c:v>
                </c:pt>
                <c:pt idx="2">
                  <c:v>44558</c:v>
                </c:pt>
                <c:pt idx="3">
                  <c:v>44589</c:v>
                </c:pt>
                <c:pt idx="4">
                  <c:v>44627</c:v>
                </c:pt>
                <c:pt idx="5">
                  <c:v>44648</c:v>
                </c:pt>
                <c:pt idx="6">
                  <c:v>44679</c:v>
                </c:pt>
                <c:pt idx="7">
                  <c:v>44718</c:v>
                </c:pt>
              </c:numCache>
            </c:numRef>
          </c:cat>
          <c:val>
            <c:numRef>
              <c:f>'JOSEFINA '!$C$44:$J$44</c:f>
              <c:numCache>
                <c:formatCode>0.000</c:formatCode>
                <c:ptCount val="8"/>
                <c:pt idx="0">
                  <c:v>0.24172841486893418</c:v>
                </c:pt>
                <c:pt idx="1">
                  <c:v>0.1240313168640664</c:v>
                </c:pt>
                <c:pt idx="2">
                  <c:v>0.22717946391746185</c:v>
                </c:pt>
                <c:pt idx="3">
                  <c:v>0.11756435413610547</c:v>
                </c:pt>
                <c:pt idx="4">
                  <c:v>0.12361588467132681</c:v>
                </c:pt>
                <c:pt idx="5">
                  <c:v>0.18547642598569891</c:v>
                </c:pt>
                <c:pt idx="6">
                  <c:v>0.24555798339471002</c:v>
                </c:pt>
                <c:pt idx="7">
                  <c:v>0.23017334096157085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AF9-416D-948A-BB157B64E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69664"/>
        <c:axId val="90775936"/>
      </c:lineChart>
      <c:dateAx>
        <c:axId val="90769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b="1" dirty="0"/>
                  <a:t>Fecha</a:t>
                </a:r>
              </a:p>
            </c:rich>
          </c:tx>
          <c:layout>
            <c:manualLayout>
              <c:xMode val="edge"/>
              <c:yMode val="edge"/>
              <c:x val="0.4865175801186834"/>
              <c:y val="0.8250904969103075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d\-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0775936"/>
        <c:crosses val="autoZero"/>
        <c:auto val="1"/>
        <c:lblOffset val="100"/>
        <c:baseTimeUnit val="days"/>
      </c:dateAx>
      <c:valAx>
        <c:axId val="9077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000" b="1" i="0" baseline="0" dirty="0">
                    <a:effectLst/>
                  </a:rPr>
                  <a:t>Humedad </a:t>
                </a:r>
                <a:endParaRPr lang="es-CL" sz="1000" dirty="0">
                  <a:effectLst/>
                </a:endParaRP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000" b="1" i="0" baseline="0" dirty="0">
                    <a:effectLst/>
                  </a:rPr>
                  <a:t>(gr H2O/ gr suelo </a:t>
                </a:r>
                <a:r>
                  <a:rPr lang="es-CL" sz="1000" b="1" i="0" baseline="0" dirty="0" err="1">
                    <a:effectLst/>
                  </a:rPr>
                  <a:t>H°</a:t>
                </a:r>
                <a:r>
                  <a:rPr lang="es-CL" sz="1000" b="1" i="0" baseline="0" dirty="0">
                    <a:effectLst/>
                  </a:rPr>
                  <a:t>)</a:t>
                </a:r>
                <a:endParaRPr lang="es-CL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0641627280775147E-2"/>
              <c:y val="0.261140755419824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076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83338148147305"/>
          <c:y val="0.88185568199409325"/>
          <c:w val="0.59206007173288633"/>
          <c:h val="6.505146409351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Hoja1!$H$2</c:f>
              <c:strCache>
                <c:ptCount val="1"/>
                <c:pt idx="0">
                  <c:v>Coirón (C)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DB-42D2-BDDB-915F0BB6D16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DB-42D2-BDDB-915F0BB6D16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DB-42D2-BDDB-915F0BB6D16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BDB-42D2-BDDB-915F0BB6D16C}"/>
              </c:ext>
            </c:extLst>
          </c:dPt>
          <c:cat>
            <c:strRef>
              <c:f>Hoja1!$G$3:$G$8</c:f>
              <c:strCache>
                <c:ptCount val="6"/>
                <c:pt idx="0">
                  <c:v>Coironal</c:v>
                </c:pt>
                <c:pt idx="1">
                  <c:v>Coironal-Brezal</c:v>
                </c:pt>
                <c:pt idx="2">
                  <c:v>Vega</c:v>
                </c:pt>
                <c:pt idx="3">
                  <c:v>Brezal</c:v>
                </c:pt>
                <c:pt idx="4">
                  <c:v>P.Cortos</c:v>
                </c:pt>
                <c:pt idx="5">
                  <c:v>P. Halófita</c:v>
                </c:pt>
              </c:strCache>
            </c:strRef>
          </c:cat>
          <c:val>
            <c:numRef>
              <c:f>Hoja1!$H$3:$H$8</c:f>
              <c:numCache>
                <c:formatCode>0.0</c:formatCode>
                <c:ptCount val="6"/>
                <c:pt idx="0">
                  <c:v>177.8835978835979</c:v>
                </c:pt>
                <c:pt idx="1">
                  <c:v>59.861111111111114</c:v>
                </c:pt>
                <c:pt idx="2">
                  <c:v>2191.666666666667</c:v>
                </c:pt>
                <c:pt idx="3">
                  <c:v>72.986111111111114</c:v>
                </c:pt>
                <c:pt idx="4">
                  <c:v>501.34920634920633</c:v>
                </c:pt>
                <c:pt idx="5">
                  <c:v>543.88888888888891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DB-42D2-BDDB-915F0BB6D16C}"/>
            </c:ext>
          </c:extLst>
        </c:ser>
        <c:ser>
          <c:idx val="1"/>
          <c:order val="1"/>
          <c:tx>
            <c:strRef>
              <c:f>Hoja1!$I$2</c:f>
              <c:strCache>
                <c:ptCount val="1"/>
                <c:pt idx="0">
                  <c:v>IC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Hoja1!$G$3:$G$8</c:f>
              <c:strCache>
                <c:ptCount val="6"/>
                <c:pt idx="0">
                  <c:v>Coironal</c:v>
                </c:pt>
                <c:pt idx="1">
                  <c:v>Coironal-Brezal</c:v>
                </c:pt>
                <c:pt idx="2">
                  <c:v>Vega</c:v>
                </c:pt>
                <c:pt idx="3">
                  <c:v>Brezal</c:v>
                </c:pt>
                <c:pt idx="4">
                  <c:v>P.Cortos</c:v>
                </c:pt>
                <c:pt idx="5">
                  <c:v>P. Halófita</c:v>
                </c:pt>
              </c:strCache>
            </c:strRef>
          </c:cat>
          <c:val>
            <c:numRef>
              <c:f>Hoja1!$I$3:$I$8</c:f>
              <c:numCache>
                <c:formatCode>0.0</c:formatCode>
                <c:ptCount val="6"/>
                <c:pt idx="0">
                  <c:v>404.83739837398377</c:v>
                </c:pt>
                <c:pt idx="1">
                  <c:v>93.333333333333343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BDB-42D2-BDDB-915F0BB6D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723456"/>
        <c:axId val="92729728"/>
      </c:barChart>
      <c:catAx>
        <c:axId val="92723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600" b="1"/>
                  <a:t>Coberturas</a:t>
                </a:r>
              </a:p>
            </c:rich>
          </c:tx>
          <c:layout>
            <c:manualLayout>
              <c:xMode val="edge"/>
              <c:yMode val="edge"/>
              <c:x val="0.4797396742788963"/>
              <c:y val="0.787190880520536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2729728"/>
        <c:crossesAt val="0"/>
        <c:auto val="1"/>
        <c:lblAlgn val="ctr"/>
        <c:lblOffset val="100"/>
        <c:noMultiLvlLbl val="0"/>
      </c:catAx>
      <c:valAx>
        <c:axId val="92729728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600" b="1"/>
                  <a:t>Producción</a:t>
                </a:r>
                <a:r>
                  <a:rPr lang="es-CL" sz="1600" b="1" baseline="0"/>
                  <a:t> MS</a:t>
                </a:r>
                <a:r>
                  <a:rPr lang="es-CL" sz="1600" b="1"/>
                  <a:t> (kgMS/ha)</a:t>
                </a:r>
              </a:p>
            </c:rich>
          </c:tx>
          <c:layout>
            <c:manualLayout>
              <c:xMode val="edge"/>
              <c:yMode val="edge"/>
              <c:x val="8.5638371578566058E-3"/>
              <c:y val="9.81944036117749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272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62102123767571"/>
          <c:y val="0.87470976461947036"/>
          <c:w val="0.35383536409833349"/>
          <c:h val="7.699990204111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2400" b="1" i="0" baseline="0" dirty="0">
                <a:effectLst/>
              </a:rPr>
              <a:t>Porcentaje de MO a los 0-10 cm y 10-20 cm de profundidad </a:t>
            </a:r>
            <a:endParaRPr lang="es-CL" sz="2400" b="1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Hoja2!$G$2</c:f>
              <c:strCache>
                <c:ptCount val="1"/>
                <c:pt idx="0">
                  <c:v>0-10 cm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(Hoja2!$F$3:$F$7,Hoja2!$F$8)</c:f>
              <c:strCache>
                <c:ptCount val="6"/>
                <c:pt idx="0">
                  <c:v>COIRONAL</c:v>
                </c:pt>
                <c:pt idx="1">
                  <c:v>VEGA</c:v>
                </c:pt>
                <c:pt idx="2">
                  <c:v>BREZAL</c:v>
                </c:pt>
                <c:pt idx="3">
                  <c:v>PASTOS CORTOS </c:v>
                </c:pt>
                <c:pt idx="4">
                  <c:v>COIRONAL-BREZAL</c:v>
                </c:pt>
                <c:pt idx="5">
                  <c:v>P.HALÓFITA </c:v>
                </c:pt>
              </c:strCache>
              <c:extLst xmlns:c16r2="http://schemas.microsoft.com/office/drawing/2015/06/chart"/>
            </c:strRef>
          </c:cat>
          <c:val>
            <c:numRef>
              <c:f>(Hoja2!$G$3:$G$7,Hoja2!$G$8)</c:f>
              <c:numCache>
                <c:formatCode>0.00</c:formatCode>
                <c:ptCount val="6"/>
                <c:pt idx="0">
                  <c:v>10.518597372537192</c:v>
                </c:pt>
                <c:pt idx="1">
                  <c:v>31.524696306292256</c:v>
                </c:pt>
                <c:pt idx="2">
                  <c:v>18.71317927456537</c:v>
                </c:pt>
                <c:pt idx="3">
                  <c:v>10.345930615662606</c:v>
                </c:pt>
                <c:pt idx="4">
                  <c:v>11.984565236594777</c:v>
                </c:pt>
                <c:pt idx="5">
                  <c:v>9.3069934019190566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62-4DEB-BA83-60BA06DA02ED}"/>
            </c:ext>
          </c:extLst>
        </c:ser>
        <c:ser>
          <c:idx val="1"/>
          <c:order val="1"/>
          <c:tx>
            <c:strRef>
              <c:f>Hoja2!$H$2</c:f>
              <c:strCache>
                <c:ptCount val="1"/>
                <c:pt idx="0">
                  <c:v>10-20 cm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(Hoja2!$F$3:$F$7,Hoja2!$F$8)</c:f>
              <c:strCache>
                <c:ptCount val="6"/>
                <c:pt idx="0">
                  <c:v>COIRONAL</c:v>
                </c:pt>
                <c:pt idx="1">
                  <c:v>VEGA</c:v>
                </c:pt>
                <c:pt idx="2">
                  <c:v>BREZAL</c:v>
                </c:pt>
                <c:pt idx="3">
                  <c:v>PASTOS CORTOS </c:v>
                </c:pt>
                <c:pt idx="4">
                  <c:v>COIRONAL-BREZAL</c:v>
                </c:pt>
                <c:pt idx="5">
                  <c:v>P.HALÓFITA </c:v>
                </c:pt>
              </c:strCache>
              <c:extLst xmlns:c16r2="http://schemas.microsoft.com/office/drawing/2015/06/chart"/>
            </c:strRef>
          </c:cat>
          <c:val>
            <c:numRef>
              <c:f>(Hoja2!$H$3:$H$7,Hoja2!$H$8)</c:f>
              <c:numCache>
                <c:formatCode>0.00</c:formatCode>
                <c:ptCount val="6"/>
                <c:pt idx="0">
                  <c:v>7.0540030092810833</c:v>
                </c:pt>
                <c:pt idx="1">
                  <c:v>19.775780578658768</c:v>
                </c:pt>
                <c:pt idx="2">
                  <c:v>11.503222363022251</c:v>
                </c:pt>
                <c:pt idx="3">
                  <c:v>7.1554762248532677</c:v>
                </c:pt>
                <c:pt idx="4">
                  <c:v>6.3137429792594038</c:v>
                </c:pt>
                <c:pt idx="5">
                  <c:v>5.1103430046888869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62-4DEB-BA83-60BA06DA0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3037696"/>
        <c:axId val="93039616"/>
      </c:barChart>
      <c:catAx>
        <c:axId val="93037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800" b="1" dirty="0"/>
                  <a:t>Cobertura</a:t>
                </a:r>
                <a:r>
                  <a:rPr lang="es-CL" sz="1800" b="1" baseline="0" dirty="0"/>
                  <a:t> de suelo</a:t>
                </a:r>
                <a:endParaRPr lang="es-CL" sz="1800" b="1" dirty="0"/>
              </a:p>
            </c:rich>
          </c:tx>
          <c:layout>
            <c:manualLayout>
              <c:xMode val="edge"/>
              <c:yMode val="edge"/>
              <c:x val="0.44642976570332604"/>
              <c:y val="0.865403403366048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3039616"/>
        <c:crosses val="autoZero"/>
        <c:auto val="1"/>
        <c:lblAlgn val="ctr"/>
        <c:lblOffset val="100"/>
        <c:noMultiLvlLbl val="0"/>
      </c:catAx>
      <c:valAx>
        <c:axId val="9303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800" b="1" dirty="0"/>
                  <a:t>Materia</a:t>
                </a:r>
                <a:r>
                  <a:rPr lang="es-CL" sz="1800" b="1" baseline="0" dirty="0"/>
                  <a:t> orgánica (%) </a:t>
                </a:r>
                <a:endParaRPr lang="es-CL" sz="1800" b="1" dirty="0"/>
              </a:p>
            </c:rich>
          </c:tx>
          <c:layout>
            <c:manualLayout>
              <c:xMode val="edge"/>
              <c:yMode val="edge"/>
              <c:x val="4.8078528906986403E-3"/>
              <c:y val="0.2794369014683975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303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370491458701061"/>
          <c:y val="0.91367391872224502"/>
          <c:w val="0.31909928272925775"/>
          <c:h val="7.8041129590853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8D3F9-1C3F-407C-8813-C5FFCDBF2E66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43000"/>
            <a:ext cx="4181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FA0AF-D101-4972-9579-BEBFBD2F294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3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4197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101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Agregar especies y promedias por comunidad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485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Predio 1, predio2…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0386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6051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605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>
            <a:extLst>
              <a:ext uri="{FF2B5EF4-FFF2-40B4-BE49-F238E27FC236}">
                <a16:creationId xmlns:a16="http://schemas.microsoft.com/office/drawing/2014/main" xmlns="" id="{B39C63F0-FF1B-4EDB-8A06-B6A1B5B8E16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E972DB36-23E0-467B-87ED-2DB17F3A2DCF}" type="slidenum">
              <a:rPr lang="es-CL" altLang="es-C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s-CL" altLang="es-C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xmlns="" id="{402FA638-57E7-448E-A0C4-C0F542A92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1CDA1121-9F16-4E1C-BD81-D99FAAD8AFA2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2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xmlns="" id="{BFEFD82D-EDE3-485C-98EB-6F36B48F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49BC5364-ABA7-420E-B857-4EE358AB74FB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2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xmlns="" id="{EAE2B738-3C1E-4C5A-82CF-688500B2D3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0325" y="763588"/>
            <a:ext cx="510857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Rectangle 4">
            <a:extLst>
              <a:ext uri="{FF2B5EF4-FFF2-40B4-BE49-F238E27FC236}">
                <a16:creationId xmlns:a16="http://schemas.microsoft.com/office/drawing/2014/main" xmlns="" id="{1CFF84DF-9E4B-400D-9E3C-69944B700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56602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66893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77185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87476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5B1A47D2-3EFE-4947-A5E1-F2BA29CCDC0B}" type="slidenum">
              <a:rPr lang="es-CL" altLang="es-CL" sz="1300"/>
              <a:pPr/>
              <a:t>4</a:t>
            </a:fld>
            <a:endParaRPr lang="es-CL" altLang="es-CL" sz="130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3738"/>
            <a:ext cx="46418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4"/>
            <a:ext cx="5482478" cy="4110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56602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66893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77185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87476" indent="-205146" defTabSz="4031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0319" algn="l"/>
                <a:tab pos="802063" algn="l"/>
                <a:tab pos="1203806" algn="l"/>
                <a:tab pos="1605550" algn="l"/>
                <a:tab pos="2007294" algn="l"/>
                <a:tab pos="2409037" algn="l"/>
                <a:tab pos="2810781" algn="l"/>
                <a:tab pos="3212524" algn="l"/>
                <a:tab pos="3614268" algn="l"/>
                <a:tab pos="4016011" algn="l"/>
                <a:tab pos="4417755" algn="l"/>
                <a:tab pos="4819498" algn="l"/>
                <a:tab pos="5221242" algn="l"/>
                <a:tab pos="5622985" algn="l"/>
                <a:tab pos="6024729" algn="l"/>
                <a:tab pos="6426473" algn="l"/>
                <a:tab pos="6828216" algn="l"/>
                <a:tab pos="7229960" algn="l"/>
                <a:tab pos="7631703" algn="l"/>
                <a:tab pos="803344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075C11FF-61AE-4313-ADD9-839692886447}" type="slidenum">
              <a:rPr lang="es-CL" altLang="es-CL" sz="1300"/>
              <a:pPr/>
              <a:t>5</a:t>
            </a:fld>
            <a:endParaRPr lang="es-CL" altLang="es-CL" sz="1300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3738"/>
            <a:ext cx="46418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4"/>
            <a:ext cx="5482478" cy="4110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>
            <a:extLst>
              <a:ext uri="{FF2B5EF4-FFF2-40B4-BE49-F238E27FC236}">
                <a16:creationId xmlns:a16="http://schemas.microsoft.com/office/drawing/2014/main" xmlns="" id="{83DDE62A-3533-4527-BCCB-FD80122F1E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26031801-8BBA-4468-914F-9ADF35534A9B}" type="slidenum">
              <a:rPr lang="es-CL" altLang="es-C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s-CL" altLang="es-C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xmlns="" id="{3F55BD2D-93A7-4C10-AD55-D1F5F0C3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FE0319BB-34DB-48B4-BF1C-FFCF4F4F96C3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6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xmlns="" id="{3E309F56-740F-44AD-BFE6-19C06CB09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1169D472-34E5-4BA6-9272-2415487D3220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6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xmlns="" id="{9EB00D51-4278-4405-81C5-97F6A5696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0325" y="763588"/>
            <a:ext cx="511016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Rectangle 4">
            <a:extLst>
              <a:ext uri="{FF2B5EF4-FFF2-40B4-BE49-F238E27FC236}">
                <a16:creationId xmlns:a16="http://schemas.microsoft.com/office/drawing/2014/main" xmlns="" id="{053AEDC8-52CA-458B-8B75-3DD50FC42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>
            <a:extLst>
              <a:ext uri="{FF2B5EF4-FFF2-40B4-BE49-F238E27FC236}">
                <a16:creationId xmlns:a16="http://schemas.microsoft.com/office/drawing/2014/main" xmlns="" id="{2027557D-5F70-4264-A148-EA14B9B018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FF1BB6D2-33A5-45F2-9B5F-11DA0720CE52}" type="slidenum">
              <a:rPr lang="es-CL" altLang="es-C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es-CL" altLang="es-C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xmlns="" id="{9F07ECCF-6D31-4367-A7E9-82F2F74F1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D9EA250F-A108-485D-A1ED-C35F68A2B0DD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8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xmlns="" id="{B2615D7B-A51E-4C2E-B974-7395AED0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4FC96807-BF27-4EB7-9164-33407E2E356C}" type="slidenum">
              <a:rPr lang="es-CL" altLang="es-CL"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 algn="r" eaLnBrk="1">
                <a:buClrTx/>
                <a:buFontTx/>
                <a:buNone/>
              </a:pPr>
              <a:t>8</a:t>
            </a:fld>
            <a:endParaRPr lang="es-CL" altLang="es-CL" sz="140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xmlns="" id="{954060B8-5157-4969-ACEB-74E78435D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0325" y="763588"/>
            <a:ext cx="511016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2" name="Rectangle 4">
            <a:extLst>
              <a:ext uri="{FF2B5EF4-FFF2-40B4-BE49-F238E27FC236}">
                <a16:creationId xmlns:a16="http://schemas.microsoft.com/office/drawing/2014/main" xmlns="" id="{7DEB6071-5E10-446D-8754-CE960003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>
            <a:extLst>
              <a:ext uri="{FF2B5EF4-FFF2-40B4-BE49-F238E27FC236}">
                <a16:creationId xmlns:a16="http://schemas.microsoft.com/office/drawing/2014/main" xmlns="" id="{5D9652FE-D7E4-445A-B951-47684E9C39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EF4EC4-879A-4B70-9E4A-702355F2AC4E}" type="slidenum">
              <a:rPr lang="es-CL" altLang="es-C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s-CL" altLang="es-C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xmlns="" id="{BACCB042-0BE4-48EA-942F-2F8B55936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1913" y="763588"/>
            <a:ext cx="5102225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xmlns="" id="{9806E1D3-9C79-4DE3-BD6E-1D2EE1CF2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414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FA0AF-D101-4972-9579-BEBFBD2F2942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886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8399569"/>
            <a:ext cx="12188825" cy="59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8312324"/>
            <a:ext cx="12188825" cy="8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95949"/>
            <a:ext cx="10058400" cy="46797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0498" spc="-6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5846971"/>
            <a:ext cx="10058400" cy="1499923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150" cap="all" spc="262" baseline="0">
                <a:solidFill>
                  <a:schemeClr val="tx2"/>
                </a:solidFill>
                <a:latin typeface="+mj-lt"/>
              </a:defRPr>
            </a:lvl1pPr>
            <a:lvl2pPr marL="599984" indent="0" algn="ctr">
              <a:buNone/>
              <a:defRPr sz="3150"/>
            </a:lvl2pPr>
            <a:lvl3pPr marL="1199967" indent="0" algn="ctr">
              <a:buNone/>
              <a:defRPr sz="3150"/>
            </a:lvl3pPr>
            <a:lvl4pPr marL="1799951" indent="0" algn="ctr">
              <a:buNone/>
              <a:defRPr sz="2625"/>
            </a:lvl4pPr>
            <a:lvl5pPr marL="2399934" indent="0" algn="ctr">
              <a:buNone/>
              <a:defRPr sz="2625"/>
            </a:lvl5pPr>
            <a:lvl6pPr marL="2999918" indent="0" algn="ctr">
              <a:buNone/>
              <a:defRPr sz="2625"/>
            </a:lvl6pPr>
            <a:lvl7pPr marL="3599901" indent="0" algn="ctr">
              <a:buNone/>
              <a:defRPr sz="2625"/>
            </a:lvl7pPr>
            <a:lvl8pPr marL="4199885" indent="0" algn="ctr">
              <a:buNone/>
              <a:defRPr sz="2625"/>
            </a:lvl8pPr>
            <a:lvl9pPr marL="4799868" indent="0" algn="ctr">
              <a:buNone/>
              <a:defRPr sz="262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569970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32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189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8399569"/>
            <a:ext cx="12188825" cy="59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8312324"/>
            <a:ext cx="12188825" cy="8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44302"/>
            <a:ext cx="2628900" cy="755528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544302"/>
            <a:ext cx="7734300" cy="7555281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564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236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8399569"/>
            <a:ext cx="12188825" cy="59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8312324"/>
            <a:ext cx="12188825" cy="8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995949"/>
            <a:ext cx="10058400" cy="46797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04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843700"/>
            <a:ext cx="10058400" cy="1499923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150" cap="all" spc="262" baseline="0">
                <a:solidFill>
                  <a:schemeClr val="tx2"/>
                </a:solidFill>
                <a:latin typeface="+mj-lt"/>
              </a:defRPr>
            </a:lvl1pPr>
            <a:lvl2pPr marL="599984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569970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0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376102"/>
            <a:ext cx="10058400" cy="190378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422099"/>
            <a:ext cx="4937760" cy="52797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2422102"/>
            <a:ext cx="4937760" cy="527972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775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376102"/>
            <a:ext cx="10058400" cy="190378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22516"/>
            <a:ext cx="4937760" cy="966200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25" b="0" cap="all" baseline="0">
                <a:solidFill>
                  <a:schemeClr val="tx2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388716"/>
            <a:ext cx="4937760" cy="43131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2422516"/>
            <a:ext cx="4937760" cy="966200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25" b="0" cap="all" baseline="0">
                <a:solidFill>
                  <a:schemeClr val="tx2"/>
                </a:solidFill>
              </a:defRPr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3388716"/>
            <a:ext cx="4937760" cy="43131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70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599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8399569"/>
            <a:ext cx="12188825" cy="59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8312324"/>
            <a:ext cx="12188825" cy="8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1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8999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8999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9959"/>
            <a:ext cx="3200400" cy="2999846"/>
          </a:xfrm>
        </p:spPr>
        <p:txBody>
          <a:bodyPr anchor="b">
            <a:normAutofit/>
          </a:bodyPr>
          <a:lstStyle>
            <a:lvl1pPr>
              <a:defRPr sz="4724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959951"/>
            <a:ext cx="6679191" cy="68996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39803"/>
            <a:ext cx="3200400" cy="443431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968">
                <a:solidFill>
                  <a:srgbClr val="FFFFFF"/>
                </a:solidFill>
              </a:defRPr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8476975"/>
            <a:ext cx="2618511" cy="479142"/>
          </a:xfrm>
        </p:spPr>
        <p:txBody>
          <a:bodyPr/>
          <a:lstStyle>
            <a:lvl1pPr algn="l">
              <a:defRPr/>
            </a:lvl1pPr>
          </a:lstStyle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8476975"/>
            <a:ext cx="4648200" cy="47914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709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6499666"/>
            <a:ext cx="12188825" cy="2499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449900"/>
            <a:ext cx="12188825" cy="8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659658"/>
            <a:ext cx="10119360" cy="1079945"/>
          </a:xfrm>
        </p:spPr>
        <p:txBody>
          <a:bodyPr tIns="0" bIns="0" anchor="b">
            <a:noAutofit/>
          </a:bodyPr>
          <a:lstStyle>
            <a:lvl1pPr>
              <a:defRPr sz="4724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6449900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4199">
                <a:solidFill>
                  <a:schemeClr val="bg1"/>
                </a:solidFill>
              </a:defRPr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7751602"/>
            <a:ext cx="10119360" cy="7799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787"/>
              </a:spcAft>
              <a:buNone/>
              <a:defRPr sz="1968">
                <a:solidFill>
                  <a:srgbClr val="FFFFFF"/>
                </a:solidFill>
              </a:defRPr>
            </a:lvl1pPr>
            <a:lvl2pPr marL="599984" indent="0">
              <a:buNone/>
              <a:defRPr sz="1575"/>
            </a:lvl2pPr>
            <a:lvl3pPr marL="1199967" indent="0">
              <a:buNone/>
              <a:defRPr sz="1312"/>
            </a:lvl3pPr>
            <a:lvl4pPr marL="1799951" indent="0">
              <a:buNone/>
              <a:defRPr sz="1181"/>
            </a:lvl4pPr>
            <a:lvl5pPr marL="2399934" indent="0">
              <a:buNone/>
              <a:defRPr sz="1181"/>
            </a:lvl5pPr>
            <a:lvl6pPr marL="2999918" indent="0">
              <a:buNone/>
              <a:defRPr sz="1181"/>
            </a:lvl6pPr>
            <a:lvl7pPr marL="3599901" indent="0">
              <a:buNone/>
              <a:defRPr sz="1181"/>
            </a:lvl7pPr>
            <a:lvl8pPr marL="4199885" indent="0">
              <a:buNone/>
              <a:defRPr sz="1181"/>
            </a:lvl8pPr>
            <a:lvl9pPr marL="4799868" indent="0">
              <a:buNone/>
              <a:defRPr sz="118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496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399569"/>
            <a:ext cx="12192001" cy="59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8312323"/>
            <a:ext cx="12192001" cy="86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76102"/>
            <a:ext cx="10058400" cy="1903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2422099"/>
            <a:ext cx="10058401" cy="52797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8476975"/>
            <a:ext cx="2472271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rgbClr val="FFFFFF"/>
                </a:solidFill>
              </a:defRPr>
            </a:lvl1pPr>
          </a:lstStyle>
          <a:p>
            <a:fld id="{6A0E43EE-2BF0-4E31-A12A-44A143CB7C72}" type="datetimeFigureOut">
              <a:rPr lang="es-CL" smtClean="0"/>
              <a:t>17-08-2022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8476975"/>
            <a:ext cx="4822804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 cap="all" baseline="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8476975"/>
            <a:ext cx="1312025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78">
                <a:solidFill>
                  <a:srgbClr val="FFFFFF"/>
                </a:solidFill>
              </a:defRPr>
            </a:lvl1pPr>
          </a:lstStyle>
          <a:p>
            <a:fld id="{4F24BB59-597B-4AB7-A11D-54440C1F0C95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2280519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17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199967" rtl="0" eaLnBrk="1" latinLnBrk="0" hangingPunct="1">
        <a:lnSpc>
          <a:spcPct val="85000"/>
        </a:lnSpc>
        <a:spcBef>
          <a:spcPct val="0"/>
        </a:spcBef>
        <a:buNone/>
        <a:defRPr sz="6299" kern="1200" spc="-66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1199967" rtl="0" eaLnBrk="1" latinLnBrk="0" hangingPunct="1">
        <a:lnSpc>
          <a:spcPct val="90000"/>
        </a:lnSpc>
        <a:spcBef>
          <a:spcPts val="1575"/>
        </a:spcBef>
        <a:spcAft>
          <a:spcPts val="262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03986" indent="-239993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23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43980" indent="-239993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83973" indent="-239993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23966" indent="-239993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3530" indent="-299992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05990" indent="-299992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68450" indent="-299992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230910" indent="-299992" algn="l" defTabSz="1199967" rtl="0" eaLnBrk="1" latinLnBrk="0" hangingPunct="1">
        <a:lnSpc>
          <a:spcPct val="90000"/>
        </a:lnSpc>
        <a:spcBef>
          <a:spcPts val="262"/>
        </a:spcBef>
        <a:spcAft>
          <a:spcPts val="525"/>
        </a:spcAft>
        <a:buClr>
          <a:schemeClr val="accent1"/>
        </a:buClr>
        <a:buFont typeface="Calibri" pitchFamily="34" charset="0"/>
        <a:buChar char="◦"/>
        <a:defRPr sz="183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jpg"/><Relationship Id="rId7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0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6800" y="567389"/>
            <a:ext cx="10058400" cy="708961"/>
          </a:xfrm>
        </p:spPr>
        <p:txBody>
          <a:bodyPr>
            <a:normAutofit/>
          </a:bodyPr>
          <a:lstStyle/>
          <a:p>
            <a:r>
              <a:rPr lang="es-CL" sz="3200" dirty="0"/>
              <a:t>Avances proyecto FONDEF 2021-2022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4B174DD-4390-4D27-8CC8-A88BEE77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3362462"/>
            <a:ext cx="10648950" cy="114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2000"/>
              </a:lnSpc>
              <a:buClrTx/>
              <a:buFontTx/>
              <a:buNone/>
            </a:pPr>
            <a:r>
              <a:rPr lang="es-CL" altLang="es-CL" sz="3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Aplicación </a:t>
            </a:r>
            <a:r>
              <a:rPr lang="es-CL" altLang="es-CL" sz="3200" dirty="0">
                <a:solidFill>
                  <a:srgbClr val="000000"/>
                </a:solidFill>
                <a:latin typeface="Verdana" panose="020B0604030504040204" pitchFamily="34" charset="0"/>
              </a:rPr>
              <a:t>de Tecnologías de la Información Geográfica para desarrollar un sistema de ganadería sustentable en la Región de </a:t>
            </a:r>
            <a:r>
              <a:rPr lang="es-CL" altLang="es-CL" sz="3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Magallanes (</a:t>
            </a:r>
            <a:r>
              <a:rPr lang="es-CL" altLang="es-CL" sz="3200" b="1" dirty="0" smtClean="0">
                <a:solidFill>
                  <a:srgbClr val="158466"/>
                </a:solidFill>
                <a:latin typeface="Verdana" panose="020B0604030504040204" pitchFamily="34" charset="0"/>
              </a:rPr>
              <a:t>PROYECTO</a:t>
            </a:r>
            <a:r>
              <a:rPr lang="es-CL" altLang="es-CL" sz="3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FONDEF ID20I10338</a:t>
            </a:r>
            <a:r>
              <a:rPr lang="es-CL" altLang="es-CL" sz="3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r>
              <a:rPr lang="es-CL" altLang="es-CL" sz="3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s-CL" altLang="es-CL" sz="3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E1D51DE3-EA8D-4D47-9202-D7FD48B3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" b="98354" l="0" r="100000">
                        <a14:foregroundMark x1="22634" y1="11934" x2="25103" y2="90947"/>
                        <a14:foregroundMark x1="33745" y1="94239" x2="49383" y2="98354"/>
                        <a14:foregroundMark x1="55556" y1="87654" x2="55144" y2="95062"/>
                        <a14:foregroundMark x1="50206" y1="93827" x2="49794" y2="95062"/>
                        <a14:backgroundMark x1="7407" y1="97942" x2="7407" y2="97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96" y="1622087"/>
            <a:ext cx="1479904" cy="147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18B18BDC-85A8-415D-93B1-B7426E27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0" y="7325622"/>
            <a:ext cx="1648890" cy="149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xmlns="" id="{0A573026-16D8-4EE1-837A-A1E8F5E6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477" y="7364075"/>
            <a:ext cx="7170711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accent1"/>
                </a:solidFill>
                <a:latin typeface="Verdana" panose="020B0604030504040204" pitchFamily="34" charset="0"/>
              </a:rPr>
              <a:t>Departamento de Cs. Agropecuarias y Acuícolas</a:t>
            </a:r>
          </a:p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accent1"/>
                </a:solidFill>
                <a:latin typeface="Verdana" panose="020B0604030504040204" pitchFamily="34" charset="0"/>
              </a:rPr>
              <a:t>Facultad de </a:t>
            </a:r>
            <a:r>
              <a:rPr lang="es-CL" altLang="es-CL" sz="1400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Ciencias</a:t>
            </a:r>
            <a:endParaRPr lang="es-CL" altLang="es-CL" sz="1400" b="1" dirty="0">
              <a:solidFill>
                <a:schemeClr val="accent1"/>
              </a:solidFill>
              <a:latin typeface="Verdana" panose="020B0604030504040204" pitchFamily="34" charset="0"/>
            </a:endParaRPr>
          </a:p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accent1"/>
                </a:solidFill>
                <a:latin typeface="Verdana" panose="020B0604030504040204" pitchFamily="34" charset="0"/>
              </a:rPr>
              <a:t>Universidad de Magallanes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3CD90C36-7706-4EF1-97FE-05DF3D5D8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548" y="5853306"/>
            <a:ext cx="302009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2000"/>
              </a:lnSpc>
              <a:buClrTx/>
              <a:buFontTx/>
              <a:buNone/>
            </a:pPr>
            <a:r>
              <a:rPr lang="es-CL" altLang="es-CL" sz="1600" dirty="0">
                <a:solidFill>
                  <a:schemeClr val="tx1"/>
                </a:solidFill>
                <a:latin typeface="Verdana" panose="020B0604030504040204" pitchFamily="34" charset="0"/>
              </a:rPr>
              <a:t>Concurso </a:t>
            </a:r>
            <a:r>
              <a:rPr lang="es-CL" altLang="es-CL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IdeA</a:t>
            </a:r>
            <a:r>
              <a:rPr lang="es-CL" altLang="es-CL" sz="1600" dirty="0">
                <a:solidFill>
                  <a:schemeClr val="tx1"/>
                </a:solidFill>
                <a:latin typeface="Verdana" panose="020B0604030504040204" pitchFamily="34" charset="0"/>
              </a:rPr>
              <a:t> I+D </a:t>
            </a:r>
            <a:r>
              <a:rPr lang="es-CL" altLang="es-CL" sz="2000" dirty="0">
                <a:solidFill>
                  <a:schemeClr val="tx1"/>
                </a:solidFill>
                <a:latin typeface="Verdana" panose="020B060403050404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3336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5830" y="3119302"/>
            <a:ext cx="10058400" cy="1903783"/>
          </a:xfrm>
        </p:spPr>
        <p:txBody>
          <a:bodyPr>
            <a:noAutofit/>
          </a:bodyPr>
          <a:lstStyle/>
          <a:p>
            <a:pPr lvl="0" algn="ctr"/>
            <a:r>
              <a:rPr lang="es-CL" sz="4800" b="1" dirty="0"/>
              <a:t>Caracterización de las unidades experimentales a partir de la base de datos espaciales</a:t>
            </a:r>
          </a:p>
        </p:txBody>
      </p:sp>
    </p:spTree>
    <p:extLst>
      <p:ext uri="{BB962C8B-B14F-4D97-AF65-F5344CB8AC3E}">
        <p14:creationId xmlns:p14="http://schemas.microsoft.com/office/powerpoint/2010/main" val="15438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218" y="590550"/>
            <a:ext cx="8210332" cy="857250"/>
          </a:xfrm>
        </p:spPr>
        <p:txBody>
          <a:bodyPr>
            <a:normAutofit fontScale="90000"/>
          </a:bodyPr>
          <a:lstStyle/>
          <a:p>
            <a:r>
              <a:rPr lang="es-CL" sz="6000" dirty="0"/>
              <a:t>Área de estudio</a:t>
            </a:r>
          </a:p>
        </p:txBody>
      </p:sp>
      <p:pic>
        <p:nvPicPr>
          <p:cNvPr id="4" name="Marcador de contenido 3" descr="C:\Users\Tesistas\Desktop\PROYECTO FONDEF\SIG\GENERAL\MAPAS\ubicac_estancias 2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4" b="1852"/>
          <a:stretch/>
        </p:blipFill>
        <p:spPr bwMode="auto">
          <a:xfrm>
            <a:off x="3424154" y="1371600"/>
            <a:ext cx="5757946" cy="6376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47700" y="7906950"/>
            <a:ext cx="1089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/>
              <a:t>Fig. 1. </a:t>
            </a:r>
            <a:r>
              <a:rPr lang="es-CL" sz="2000" dirty="0"/>
              <a:t>Ubicación geográfica de las tres estancias en estudio, Región de Magallanes y Antártica Chilena.</a:t>
            </a:r>
          </a:p>
        </p:txBody>
      </p:sp>
    </p:spTree>
    <p:extLst>
      <p:ext uri="{BB962C8B-B14F-4D97-AF65-F5344CB8AC3E}">
        <p14:creationId xmlns:p14="http://schemas.microsoft.com/office/powerpoint/2010/main" val="42941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Elevación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C58D5F4-D7A4-4F95-9876-E6C698A33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33" y="3211825"/>
            <a:ext cx="4318869" cy="431886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sz="2000" dirty="0"/>
              <a:t>Mapas de elevación (</a:t>
            </a:r>
            <a:r>
              <a:rPr lang="es-CL" sz="2000" dirty="0" err="1"/>
              <a:t>m.s.n.m</a:t>
            </a:r>
            <a:r>
              <a:rPr lang="es-CL" sz="2000" dirty="0"/>
              <a:t>) de las tres estancias con una categorización de 5 colores, donde los valores de menor altura son representados por colores rojizos y anaranjado, y los de mayor elevación con colores azulados y verdosos. </a:t>
            </a:r>
          </a:p>
        </p:txBody>
      </p:sp>
      <p:pic>
        <p:nvPicPr>
          <p:cNvPr id="13" name="Imagen 12" descr="C:\Users\Tesistas\Desktop\PROYECTO FONDEF\SIG\GENERAL\MAPAS\Mapa elev_AnkaMaria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r="12605" b="8544"/>
          <a:stretch/>
        </p:blipFill>
        <p:spPr bwMode="auto">
          <a:xfrm>
            <a:off x="7804071" y="3124713"/>
            <a:ext cx="4318869" cy="4234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C:\Users\Tesistas\Desktop\PROYECTO FONDEF\SIG\GENERAL\MAPAS\Mapa elev_josefina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" b="11958"/>
          <a:stretch/>
        </p:blipFill>
        <p:spPr bwMode="auto">
          <a:xfrm>
            <a:off x="457761" y="3477396"/>
            <a:ext cx="3422302" cy="3884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249213" y="3484696"/>
            <a:ext cx="387944" cy="3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9994" tIns="59997" rIns="119994" bIns="59997" anchor="t" anchorCtr="0">
            <a:spAutoFit/>
          </a:bodyPr>
          <a:lstStyle/>
          <a:p>
            <a:pPr algn="ctr"/>
            <a:r>
              <a:rPr lang="es-CL" sz="1575" b="1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40502020204" pitchFamily="34" charset="0"/>
              </a:rPr>
              <a:t>A</a:t>
            </a:r>
            <a:endParaRPr lang="es-CL" sz="1575" kern="100" dirty="0">
              <a:latin typeface="Liberation Serif"/>
              <a:ea typeface="NSimSun" panose="02010609030101010101" pitchFamily="49" charset="-122"/>
              <a:cs typeface="Lucida Sans" panose="020B0602040502020204" pitchFamily="34" charset="0"/>
            </a:endParaRPr>
          </a:p>
        </p:txBody>
      </p: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4019590" y="3484696"/>
            <a:ext cx="305271" cy="3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9994" tIns="59997" rIns="119994" bIns="59997" anchor="t" anchorCtr="0">
            <a:spAutoFit/>
          </a:bodyPr>
          <a:lstStyle/>
          <a:p>
            <a:pPr algn="ctr"/>
            <a:r>
              <a:rPr lang="es-CL" sz="1575" b="1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40502020204" pitchFamily="34" charset="0"/>
              </a:rPr>
              <a:t>B</a:t>
            </a:r>
            <a:endParaRPr lang="es-CL" sz="1575" kern="100" dirty="0">
              <a:latin typeface="Liberation Serif"/>
              <a:ea typeface="NSimSun" panose="02010609030101010101" pitchFamily="49" charset="-122"/>
              <a:cs typeface="Lucida Sans" panose="020B0602040502020204" pitchFamily="34" charset="0"/>
            </a:endParaRPr>
          </a:p>
        </p:txBody>
      </p: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8318242" y="3484696"/>
            <a:ext cx="387944" cy="3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9994" tIns="59997" rIns="119994" bIns="59997" anchor="t" anchorCtr="0">
            <a:spAutoFit/>
          </a:bodyPr>
          <a:lstStyle/>
          <a:p>
            <a:pPr algn="ctr"/>
            <a:r>
              <a:rPr lang="es-CL" sz="1575" b="1" kern="100" dirty="0"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40502020204" pitchFamily="34" charset="0"/>
              </a:rPr>
              <a:t>C</a:t>
            </a:r>
            <a:endParaRPr lang="es-CL" sz="1575" kern="100" dirty="0">
              <a:latin typeface="Liberation Serif"/>
              <a:ea typeface="NSimSun" panose="02010609030101010101" pitchFamily="49" charset="-122"/>
              <a:cs typeface="Lucida Sans" panose="020B06020405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25500" y="7591520"/>
            <a:ext cx="11099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Fig</a:t>
            </a:r>
            <a:r>
              <a:rPr lang="es-CL" sz="2000" dirty="0" smtClean="0"/>
              <a:t>. </a:t>
            </a:r>
            <a:r>
              <a:rPr lang="es-CL" sz="2000" dirty="0"/>
              <a:t>Elevación digital (</a:t>
            </a:r>
            <a:r>
              <a:rPr lang="es-CL" sz="2000" dirty="0" err="1"/>
              <a:t>m.s.n.m</a:t>
            </a:r>
            <a:r>
              <a:rPr lang="es-CL" sz="2000" dirty="0"/>
              <a:t>) en graduación </a:t>
            </a:r>
            <a:r>
              <a:rPr lang="es-CL" sz="2000" dirty="0" smtClean="0"/>
              <a:t>para cada predio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3913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E8E44E0-7983-4E38-A0FE-C3A33907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b="3823"/>
          <a:stretch/>
        </p:blipFill>
        <p:spPr>
          <a:xfrm>
            <a:off x="4088964" y="3515219"/>
            <a:ext cx="3959952" cy="36981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Digitalización de estancias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413182"/>
            <a:ext cx="10058401" cy="5279729"/>
          </a:xfrm>
        </p:spPr>
        <p:txBody>
          <a:bodyPr>
            <a:normAutofit/>
          </a:bodyPr>
          <a:lstStyle/>
          <a:p>
            <a:pPr algn="just"/>
            <a:r>
              <a:rPr lang="es-CL" sz="2000" dirty="0"/>
              <a:t>Mapas de la digitalización de las estancias, en estos se ven las líneas (chorrillos, canales, ríos y caminos), límites de potreros, puntos (aguadas, pozos, </a:t>
            </a:r>
            <a:r>
              <a:rPr lang="es-CL" sz="2000" dirty="0" smtClean="0"/>
              <a:t>puertas y </a:t>
            </a:r>
            <a:r>
              <a:rPr lang="es-CL" sz="2000" dirty="0"/>
              <a:t>otros puntos de intereses) y polígonos (estructuras).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06779" y="7924686"/>
            <a:ext cx="1039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Fig. </a:t>
            </a:r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Digitalización </a:t>
            </a:r>
            <a:r>
              <a:rPr lang="es-C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información base predial</a:t>
            </a:r>
            <a:endParaRPr lang="es-CL" sz="2362" dirty="0"/>
          </a:p>
        </p:txBody>
      </p:sp>
      <p:pic>
        <p:nvPicPr>
          <p:cNvPr id="15" name="Imagen 14" descr="C:\Users\Tesistas\Desktop\PROYECTO FONDEF\SIG\GENERAL\MAPAS\Mapa_josefina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3428" r="6133" b="4171"/>
          <a:stretch/>
        </p:blipFill>
        <p:spPr bwMode="auto">
          <a:xfrm>
            <a:off x="906779" y="3591568"/>
            <a:ext cx="3116264" cy="3880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C:\Users\Tesistas\Desktop\PROYECTO FONDEF\SIG\GENERAL\MAPAS\Mapa_AnkaMaria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2948" r="15348" b="8046"/>
          <a:stretch/>
        </p:blipFill>
        <p:spPr bwMode="auto">
          <a:xfrm>
            <a:off x="7877045" y="3629146"/>
            <a:ext cx="3428683" cy="3661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3481158" y="3591568"/>
            <a:ext cx="37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>
                <a:latin typeface="+mj-lt"/>
              </a:rPr>
              <a:t>A</a:t>
            </a:r>
            <a:endParaRPr lang="es-CL" sz="2000" dirty="0">
              <a:latin typeface="+mj-l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437907" y="3556230"/>
            <a:ext cx="37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>
                <a:latin typeface="+mj-lt"/>
              </a:rPr>
              <a:t>B</a:t>
            </a:r>
            <a:endParaRPr lang="es-CL" sz="2000" dirty="0">
              <a:latin typeface="+mj-lt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237827" y="3513331"/>
            <a:ext cx="37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>
                <a:latin typeface="+mj-lt"/>
              </a:rPr>
              <a:t>C</a:t>
            </a:r>
            <a:endParaRPr lang="es-C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9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980" y="3176452"/>
            <a:ext cx="10058400" cy="1903783"/>
          </a:xfrm>
        </p:spPr>
        <p:txBody>
          <a:bodyPr>
            <a:normAutofit/>
          </a:bodyPr>
          <a:lstStyle/>
          <a:p>
            <a:pPr algn="ctr"/>
            <a:r>
              <a:rPr lang="es-CL" sz="4800" b="1" dirty="0"/>
              <a:t>Cartografía de vegetación de alto detalle espacial</a:t>
            </a:r>
          </a:p>
        </p:txBody>
      </p:sp>
    </p:spTree>
    <p:extLst>
      <p:ext uri="{BB962C8B-B14F-4D97-AF65-F5344CB8AC3E}">
        <p14:creationId xmlns:p14="http://schemas.microsoft.com/office/powerpoint/2010/main" val="25806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8420"/>
            <a:ext cx="10058400" cy="1903783"/>
          </a:xfrm>
        </p:spPr>
        <p:txBody>
          <a:bodyPr>
            <a:normAutofit/>
          </a:bodyPr>
          <a:lstStyle/>
          <a:p>
            <a:r>
              <a:rPr lang="es-MX" sz="6000" dirty="0"/>
              <a:t>Clases </a:t>
            </a:r>
            <a:endParaRPr lang="es-CL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2422100"/>
            <a:ext cx="10058401" cy="8847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2000" dirty="0"/>
              <a:t>Se definieron </a:t>
            </a:r>
            <a:r>
              <a:rPr lang="es-CL" sz="2000" dirty="0" smtClean="0"/>
              <a:t>diferentes</a:t>
            </a:r>
            <a:r>
              <a:rPr lang="es-CL" sz="2000" dirty="0" smtClean="0"/>
              <a:t> </a:t>
            </a:r>
            <a:r>
              <a:rPr lang="es-CL" sz="2000" dirty="0"/>
              <a:t>clases, de las cuales </a:t>
            </a:r>
            <a:r>
              <a:rPr lang="es-CL" sz="2000" dirty="0" smtClean="0"/>
              <a:t>7 corresponden </a:t>
            </a:r>
            <a:r>
              <a:rPr lang="es-CL" sz="2000" dirty="0"/>
              <a:t>a clases de vegetación y 2 clases desprovista de vegetación (suelo desnudo y agua). 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endParaRPr lang="es-CL" sz="20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678C7242-D13A-4105-8015-89A4E3BEE9E0}"/>
              </a:ext>
            </a:extLst>
          </p:cNvPr>
          <p:cNvSpPr txBox="1">
            <a:spLocks/>
          </p:cNvSpPr>
          <p:nvPr/>
        </p:nvSpPr>
        <p:spPr>
          <a:xfrm>
            <a:off x="1097279" y="3116179"/>
            <a:ext cx="10058401" cy="5213629"/>
          </a:xfrm>
          <a:prstGeom prst="rect">
            <a:avLst/>
          </a:prstGeom>
        </p:spPr>
        <p:txBody>
          <a:bodyPr vert="horz" lIns="0" tIns="45720" rIns="0" bIns="45720" numCol="2" rtlCol="0">
            <a:normAutofit/>
          </a:bodyPr>
          <a:lstStyle>
            <a:lvl1pPr marL="119997" indent="-119997" algn="l" defTabSz="1199967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262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8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2362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3980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3973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2396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4353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0599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6845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3091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Brezal (BZ)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Matorral (MT)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 smtClean="0">
                <a:solidFill>
                  <a:schemeClr val="tx1"/>
                </a:solidFill>
              </a:rPr>
              <a:t> Pastos </a:t>
            </a:r>
            <a:r>
              <a:rPr lang="es-CL" sz="2000" dirty="0">
                <a:solidFill>
                  <a:schemeClr val="tx1"/>
                </a:solidFill>
              </a:rPr>
              <a:t>Cortos (PC)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Praderas Halófitas (PH)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Coironal (CO)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Vegas (VG)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>
                <a:solidFill>
                  <a:schemeClr val="tx1"/>
                </a:solidFill>
              </a:rPr>
              <a:t> Praderas sembradas y cultivos (PS)</a:t>
            </a:r>
          </a:p>
          <a:p>
            <a:pPr lvl="1"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CL" sz="2000" dirty="0" smtClean="0"/>
          </a:p>
          <a:p>
            <a:pPr lvl="1"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CL" sz="2000" dirty="0"/>
          </a:p>
          <a:p>
            <a:pPr lvl="1"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2000" dirty="0" smtClean="0"/>
              <a:t>Suelo </a:t>
            </a:r>
            <a:r>
              <a:rPr lang="es-CL" sz="2000" dirty="0"/>
              <a:t>desnudo (SD)</a:t>
            </a:r>
          </a:p>
          <a:p>
            <a:pPr lvl="1" algn="just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L" sz="1737" dirty="0"/>
              <a:t> Agua (AGUA)</a:t>
            </a:r>
          </a:p>
        </p:txBody>
      </p:sp>
    </p:spTree>
    <p:extLst>
      <p:ext uri="{BB962C8B-B14F-4D97-AF65-F5344CB8AC3E}">
        <p14:creationId xmlns:p14="http://schemas.microsoft.com/office/powerpoint/2010/main" val="10006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Clasificación  </a:t>
            </a:r>
            <a:endParaRPr lang="es-CL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2422100"/>
            <a:ext cx="10058401" cy="596277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s-CL" sz="2000" dirty="0"/>
              <a:t>Mapas de las clasificaciones obtenidas en los tres predios. El resultado del proceso de clasificación </a:t>
            </a:r>
            <a:r>
              <a:rPr lang="es-CL" sz="2000" dirty="0" smtClean="0"/>
              <a:t>donde </a:t>
            </a:r>
            <a:r>
              <a:rPr lang="es-CL" sz="2000" dirty="0"/>
              <a:t>el valor de cada píxel representa una categoría según lo señalado en la </a:t>
            </a:r>
            <a:r>
              <a:rPr lang="es-CL" sz="2000" dirty="0" smtClean="0"/>
              <a:t>diapositiva anterior. </a:t>
            </a:r>
            <a:endParaRPr lang="es-CL" sz="2000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s-CL" sz="2000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L" sz="2000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L" sz="2000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L" sz="2000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L" sz="2000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s-CL" sz="20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DF560125-24E2-4392-8999-B5DD531D40F6}"/>
              </a:ext>
            </a:extLst>
          </p:cNvPr>
          <p:cNvSpPr txBox="1">
            <a:spLocks/>
          </p:cNvSpPr>
          <p:nvPr/>
        </p:nvSpPr>
        <p:spPr>
          <a:xfrm>
            <a:off x="1194978" y="7544366"/>
            <a:ext cx="10058401" cy="6367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19997" indent="-119997" algn="l" defTabSz="1199967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262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8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2362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3980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3973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2396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4353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0599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6845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3091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s-CL" sz="2200" b="1" dirty="0" smtClean="0"/>
              <a:t>Fig.</a:t>
            </a:r>
            <a:r>
              <a:rPr lang="es-CL" sz="2200" dirty="0" smtClean="0"/>
              <a:t> </a:t>
            </a:r>
            <a:r>
              <a:rPr lang="es-CL" sz="2000" dirty="0"/>
              <a:t>Clasificación </a:t>
            </a:r>
            <a:r>
              <a:rPr lang="es-CL" sz="2000" dirty="0" smtClean="0"/>
              <a:t>supervisada</a:t>
            </a:r>
            <a:endParaRPr lang="es-CL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24F9D17B-54B2-4D2C-9E6D-A34B981AE622}"/>
              </a:ext>
            </a:extLst>
          </p:cNvPr>
          <p:cNvCxnSpPr/>
          <p:nvPr/>
        </p:nvCxnSpPr>
        <p:spPr>
          <a:xfrm>
            <a:off x="3437466" y="6510867"/>
            <a:ext cx="524934" cy="0"/>
          </a:xfrm>
          <a:prstGeom prst="line">
            <a:avLst/>
          </a:prstGeom>
          <a:ln w="952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D5DDF596-6C95-4687-B49E-860463101B1A}"/>
              </a:ext>
            </a:extLst>
          </p:cNvPr>
          <p:cNvCxnSpPr>
            <a:cxnSpLocks/>
          </p:cNvCxnSpPr>
          <p:nvPr/>
        </p:nvCxnSpPr>
        <p:spPr>
          <a:xfrm>
            <a:off x="4571999" y="6537371"/>
            <a:ext cx="694268" cy="0"/>
          </a:xfrm>
          <a:prstGeom prst="line">
            <a:avLst/>
          </a:prstGeom>
          <a:ln w="1143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4AAC13D9-D287-4C90-B59D-F8C1CFDF7F46}"/>
              </a:ext>
            </a:extLst>
          </p:cNvPr>
          <p:cNvCxnSpPr>
            <a:cxnSpLocks/>
          </p:cNvCxnSpPr>
          <p:nvPr/>
        </p:nvCxnSpPr>
        <p:spPr>
          <a:xfrm>
            <a:off x="8381999" y="6273800"/>
            <a:ext cx="508001" cy="0"/>
          </a:xfrm>
          <a:prstGeom prst="line">
            <a:avLst/>
          </a:prstGeom>
          <a:ln w="1111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9E30F1-6100-432C-980D-F5DEA1F6A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 b="3639"/>
          <a:stretch/>
        </p:blipFill>
        <p:spPr>
          <a:xfrm>
            <a:off x="8081009" y="3657807"/>
            <a:ext cx="3931452" cy="381545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4B65CB8-D002-4F72-9F65-EDFE151D7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22" y="3682859"/>
            <a:ext cx="3815452" cy="38154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5634756-F14C-481A-9E05-E79493351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2"/>
          <a:stretch/>
        </p:blipFill>
        <p:spPr>
          <a:xfrm>
            <a:off x="145646" y="3787704"/>
            <a:ext cx="4221704" cy="346486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D1CF1D41-6C3F-4D18-8499-0D60A8241F64}"/>
              </a:ext>
            </a:extLst>
          </p:cNvPr>
          <p:cNvGrpSpPr/>
          <p:nvPr/>
        </p:nvGrpSpPr>
        <p:grpSpPr>
          <a:xfrm>
            <a:off x="1097279" y="3332648"/>
            <a:ext cx="9033387" cy="530419"/>
            <a:chOff x="2370439" y="3495485"/>
            <a:chExt cx="7271257" cy="466373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1F665C15-B5EF-4E98-9305-F3B71D83DCB2}"/>
                </a:ext>
              </a:extLst>
            </p:cNvPr>
            <p:cNvSpPr txBox="1"/>
            <p:nvPr/>
          </p:nvSpPr>
          <p:spPr>
            <a:xfrm>
              <a:off x="2370439" y="3495485"/>
              <a:ext cx="360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A</a:t>
              </a:r>
              <a:endParaRPr lang="es-C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50D9E862-0288-4CBD-B146-DDE4400894FF}"/>
                </a:ext>
              </a:extLst>
            </p:cNvPr>
            <p:cNvSpPr txBox="1"/>
            <p:nvPr/>
          </p:nvSpPr>
          <p:spPr>
            <a:xfrm>
              <a:off x="6556200" y="3561748"/>
              <a:ext cx="360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</a:t>
              </a:r>
              <a:endParaRPr lang="es-C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61EE2CB5-7682-4777-AE13-11C49620C7A8}"/>
                </a:ext>
              </a:extLst>
            </p:cNvPr>
            <p:cNvSpPr txBox="1"/>
            <p:nvPr/>
          </p:nvSpPr>
          <p:spPr>
            <a:xfrm>
              <a:off x="9281460" y="3541914"/>
              <a:ext cx="360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</a:t>
              </a:r>
              <a:endParaRPr lang="es-C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7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2422098"/>
            <a:ext cx="10058401" cy="60454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s-MX" sz="2200" dirty="0"/>
              <a:t>En la tabla de a continuación, se presentan las superficies totales en hectáreas y participación porcentual de cada una de las clases obtenidas en las clasificaciones </a:t>
            </a: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s-MX" sz="2200" b="1" dirty="0" smtClean="0"/>
              <a:t>Tabla. </a:t>
            </a:r>
            <a:r>
              <a:rPr lang="es-MX" sz="2200" dirty="0"/>
              <a:t>Superficie (ha) y porcentaje total de coberturas de suelo presentes.</a:t>
            </a: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2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s-MX" sz="1700" dirty="0"/>
              <a:t>*clases: “BZ”: Brezal; “MT”: Matorral; “PC”: Pastos Cortos; “CO”: Coironal; “VG”: Vegas; “SD”: Suelo Desnudo; “PS”: Praderas Sembradas/Cultivos y “PH”: Praderas Halófitas.</a:t>
            </a:r>
            <a:endParaRPr lang="es-CL" sz="1700" dirty="0"/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es-CL" sz="2000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Clasificación  </a:t>
            </a:r>
            <a:endParaRPr lang="es-CL" sz="60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9718F275-3BDA-462F-8FB3-FBC981C5C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000706"/>
              </p:ext>
            </p:extLst>
          </p:nvPr>
        </p:nvGraphicFramePr>
        <p:xfrm>
          <a:off x="4107179" y="3919083"/>
          <a:ext cx="3329997" cy="358749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44071">
                  <a:extLst>
                    <a:ext uri="{9D8B030D-6E8A-4147-A177-3AD203B41FA5}">
                      <a16:colId xmlns:a16="http://schemas.microsoft.com/office/drawing/2014/main" xmlns="" val="840317019"/>
                    </a:ext>
                  </a:extLst>
                </a:gridCol>
                <a:gridCol w="1197189">
                  <a:extLst>
                    <a:ext uri="{9D8B030D-6E8A-4147-A177-3AD203B41FA5}">
                      <a16:colId xmlns:a16="http://schemas.microsoft.com/office/drawing/2014/main" xmlns="" val="380228708"/>
                    </a:ext>
                  </a:extLst>
                </a:gridCol>
                <a:gridCol w="788737">
                  <a:extLst>
                    <a:ext uri="{9D8B030D-6E8A-4147-A177-3AD203B41FA5}">
                      <a16:colId xmlns:a16="http://schemas.microsoft.com/office/drawing/2014/main" xmlns="" val="231177477"/>
                    </a:ext>
                  </a:extLst>
                </a:gridCol>
              </a:tblGrid>
              <a:tr h="30290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PREDIO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1199259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clase*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1" dirty="0" err="1">
                          <a:effectLst/>
                        </a:rPr>
                        <a:t>sup</a:t>
                      </a:r>
                      <a:r>
                        <a:rPr lang="es-CL" sz="2000" b="1" dirty="0">
                          <a:effectLst/>
                        </a:rPr>
                        <a:t> (ha)</a:t>
                      </a:r>
                      <a:endParaRPr lang="es-C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1" dirty="0">
                          <a:effectLst/>
                        </a:rPr>
                        <a:t>%</a:t>
                      </a:r>
                      <a:endParaRPr lang="es-C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2678084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312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12,9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01934682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effectLst/>
                        </a:rPr>
                        <a:t>850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35,1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082660897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</a:rPr>
                        <a:t>PC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237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9,8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623831503"/>
                  </a:ext>
                </a:extLst>
              </a:tr>
              <a:tr h="26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702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effectLst/>
                        </a:rPr>
                        <a:t>29,0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71300558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239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effectLst/>
                        </a:rPr>
                        <a:t>9,9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612783996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</a:rPr>
                        <a:t>SD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dirty="0">
                          <a:effectLst/>
                        </a:rPr>
                        <a:t>74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3,0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778534349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</a:rPr>
                        <a:t>PS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6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0,2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473286968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effectLst/>
                        </a:rPr>
                        <a:t>AGUA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2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>
                          <a:effectLst/>
                        </a:rPr>
                        <a:t>0,1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39256560"/>
                  </a:ext>
                </a:extLst>
              </a:tr>
              <a:tr h="3029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1" dirty="0">
                          <a:effectLst/>
                        </a:rPr>
                        <a:t>Total (ha)</a:t>
                      </a:r>
                      <a:endParaRPr lang="es-C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1" dirty="0">
                          <a:effectLst/>
                        </a:rPr>
                        <a:t>2419</a:t>
                      </a:r>
                      <a:endParaRPr lang="es-C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1" dirty="0">
                          <a:effectLst/>
                        </a:rPr>
                        <a:t> </a:t>
                      </a:r>
                      <a:endParaRPr lang="es-C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647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4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1BF6B7-3414-4515-8E15-FD67EA8D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Validación</a:t>
            </a:r>
            <a:endParaRPr lang="es-CL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BB37DB2-7044-4D69-BAF0-C4E962BAC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422099"/>
            <a:ext cx="10058401" cy="778301"/>
          </a:xfrm>
        </p:spPr>
        <p:txBody>
          <a:bodyPr>
            <a:normAutofit/>
          </a:bodyPr>
          <a:lstStyle/>
          <a:p>
            <a:r>
              <a:rPr lang="es-MX" sz="2000" dirty="0"/>
              <a:t>Se realizaron campañas de campo para el levantamiento de datos en terreno. Se levantaron entre 187 hasta  261 puntos para los diferentes predios.</a:t>
            </a:r>
            <a:endParaRPr lang="es-C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9826994-01EB-4123-889C-06607B8335F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5934" r="7828" b="6465"/>
          <a:stretch/>
        </p:blipFill>
        <p:spPr bwMode="auto">
          <a:xfrm>
            <a:off x="76201" y="3361598"/>
            <a:ext cx="4162344" cy="3674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5E92FC1-9101-40D9-A8B8-A6A8CF52AC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5641" r="5990" b="8884"/>
          <a:stretch/>
        </p:blipFill>
        <p:spPr bwMode="auto">
          <a:xfrm>
            <a:off x="4238545" y="3361598"/>
            <a:ext cx="4002683" cy="3674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280EDDD-0FC8-47A2-BF28-B7B23E0678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3658" r="5017" b="3377"/>
          <a:stretch/>
        </p:blipFill>
        <p:spPr bwMode="auto">
          <a:xfrm>
            <a:off x="8241228" y="3361598"/>
            <a:ext cx="3860799" cy="3674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F32B5AB-BF3E-42D0-9D74-236A0E27F252}"/>
              </a:ext>
            </a:extLst>
          </p:cNvPr>
          <p:cNvSpPr txBox="1"/>
          <p:nvPr/>
        </p:nvSpPr>
        <p:spPr>
          <a:xfrm>
            <a:off x="1871979" y="7196998"/>
            <a:ext cx="59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A</a:t>
            </a:r>
            <a:endParaRPr lang="es-CL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9107D46-B3AA-4A9D-90E5-F7CB81226541}"/>
              </a:ext>
            </a:extLst>
          </p:cNvPr>
          <p:cNvSpPr txBox="1"/>
          <p:nvPr/>
        </p:nvSpPr>
        <p:spPr>
          <a:xfrm>
            <a:off x="6096000" y="7196997"/>
            <a:ext cx="59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B</a:t>
            </a:r>
            <a:endParaRPr lang="es-CL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3A8F3DB-F1B5-4451-8C8C-C88223ED42F6}"/>
              </a:ext>
            </a:extLst>
          </p:cNvPr>
          <p:cNvSpPr txBox="1"/>
          <p:nvPr/>
        </p:nvSpPr>
        <p:spPr>
          <a:xfrm>
            <a:off x="10182700" y="7180958"/>
            <a:ext cx="59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C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7552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980" y="3176452"/>
            <a:ext cx="10058400" cy="1903783"/>
          </a:xfrm>
        </p:spPr>
        <p:txBody>
          <a:bodyPr>
            <a:normAutofit/>
          </a:bodyPr>
          <a:lstStyle/>
          <a:p>
            <a:pPr algn="ctr"/>
            <a:r>
              <a:rPr lang="es-MX" sz="4800" b="1" dirty="0"/>
              <a:t>Extracción y procesamiento de muestras en laboratorio </a:t>
            </a:r>
            <a:endParaRPr lang="es-CL" sz="4800" b="1" dirty="0"/>
          </a:p>
        </p:txBody>
      </p:sp>
    </p:spTree>
    <p:extLst>
      <p:ext uri="{BB962C8B-B14F-4D97-AF65-F5344CB8AC3E}">
        <p14:creationId xmlns:p14="http://schemas.microsoft.com/office/powerpoint/2010/main" val="6179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xmlns="" id="{137B8CFB-C2C5-4D0E-8793-53E7FDB45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521" y="6438970"/>
            <a:ext cx="7140481" cy="11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Font typeface="Wingdings" panose="05000000000000000000" pitchFamily="2" charset="2"/>
              <a:buChar char=""/>
            </a:pPr>
            <a:r>
              <a:rPr lang="es-CL" altLang="es-CL" sz="2000" dirty="0">
                <a:solidFill>
                  <a:schemeClr val="tx1"/>
                </a:solidFill>
              </a:rPr>
              <a:t>Estancia Josefina – Hugo Vera </a:t>
            </a:r>
          </a:p>
          <a:p>
            <a:pPr algn="ctr" eaLnBrk="1">
              <a:buFont typeface="Wingdings" panose="05000000000000000000" pitchFamily="2" charset="2"/>
              <a:buChar char=""/>
            </a:pPr>
            <a:r>
              <a:rPr lang="es-CL" altLang="es-CL" sz="2000" dirty="0">
                <a:solidFill>
                  <a:schemeClr val="tx1"/>
                </a:solidFill>
              </a:rPr>
              <a:t>Estancia Chañarcillo – Ganadera Gutiérrez Varillas</a:t>
            </a:r>
          </a:p>
          <a:p>
            <a:pPr algn="ctr" eaLnBrk="1">
              <a:buFont typeface="Wingdings" panose="05000000000000000000" pitchFamily="2" charset="2"/>
              <a:buChar char=""/>
            </a:pPr>
            <a:r>
              <a:rPr lang="es-CL" altLang="es-CL" sz="2000" dirty="0">
                <a:solidFill>
                  <a:schemeClr val="tx1"/>
                </a:solidFill>
              </a:rPr>
              <a:t> Estancia </a:t>
            </a:r>
            <a:r>
              <a:rPr lang="es-CL" altLang="es-CL" sz="2000" dirty="0" err="1">
                <a:solidFill>
                  <a:schemeClr val="tx1"/>
                </a:solidFill>
              </a:rPr>
              <a:t>Anka</a:t>
            </a:r>
            <a:r>
              <a:rPr lang="es-CL" altLang="es-CL" sz="2000" dirty="0">
                <a:solidFill>
                  <a:schemeClr val="tx1"/>
                </a:solidFill>
              </a:rPr>
              <a:t> María - Ganadera </a:t>
            </a:r>
            <a:r>
              <a:rPr lang="es-CL" altLang="es-CL" sz="2000" dirty="0" err="1">
                <a:solidFill>
                  <a:schemeClr val="tx1"/>
                </a:solidFill>
              </a:rPr>
              <a:t>Martic</a:t>
            </a:r>
            <a:endParaRPr lang="es-CL" altLang="es-CL" sz="2000" dirty="0">
              <a:solidFill>
                <a:schemeClr val="tx1"/>
              </a:solidFill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xmlns="" id="{AC8A065F-AD7F-44CC-9B1F-F32054A1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41" y="2376249"/>
            <a:ext cx="1480321" cy="14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xmlns="" id="{2A75248B-7717-4245-B822-A9E2FCDD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76249"/>
            <a:ext cx="1480319" cy="14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xmlns="" id="{5F3CCF28-F6A6-416C-8920-9A0039FB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42" y="4586170"/>
            <a:ext cx="1599359" cy="144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xmlns="" id="{15AE906D-04F0-4C6B-8456-3B5DEC69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21" y="4618809"/>
            <a:ext cx="1557119" cy="141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6">
            <a:extLst>
              <a:ext uri="{FF2B5EF4-FFF2-40B4-BE49-F238E27FC236}">
                <a16:creationId xmlns:a16="http://schemas.microsoft.com/office/drawing/2014/main" xmlns="" id="{20DCAEAD-243A-49F4-B8B9-7EBB8CD6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6978" r="6978" b="6648"/>
          <a:stretch>
            <a:fillRect/>
          </a:stretch>
        </p:blipFill>
        <p:spPr bwMode="auto">
          <a:xfrm>
            <a:off x="7031041" y="4549689"/>
            <a:ext cx="1501440" cy="154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855" t="6978" r="6978" b="66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Text Box 7">
            <a:extLst>
              <a:ext uri="{FF2B5EF4-FFF2-40B4-BE49-F238E27FC236}">
                <a16:creationId xmlns:a16="http://schemas.microsoft.com/office/drawing/2014/main" xmlns="" id="{A01ABDF0-3B18-4A26-AD5A-FDFBEC70C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761" y="1450810"/>
            <a:ext cx="5399040" cy="47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es-CL" altLang="es-CL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INSTITUCIONES BENEFICIARIAS</a:t>
            </a:r>
          </a:p>
        </p:txBody>
      </p:sp>
      <p:sp>
        <p:nvSpPr>
          <p:cNvPr id="29705" name="Text Box 8">
            <a:extLst>
              <a:ext uri="{FF2B5EF4-FFF2-40B4-BE49-F238E27FC236}">
                <a16:creationId xmlns:a16="http://schemas.microsoft.com/office/drawing/2014/main" xmlns="" id="{40EF1318-0A4E-4116-A05F-57C73B8E5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881" y="3944890"/>
            <a:ext cx="7923839" cy="51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es-CL" altLang="es-CL" sz="2000" b="1">
                <a:solidFill>
                  <a:schemeClr val="tx1"/>
                </a:solidFill>
                <a:latin typeface="Verdana" panose="020B0604030504040204" pitchFamily="34" charset="0"/>
              </a:rPr>
              <a:t>EMPRESAS O INSTITUCIONES PARTICIPANTES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F90222D8-F1CD-4271-850C-7D4B47AECDEA}"/>
              </a:ext>
            </a:extLst>
          </p:cNvPr>
          <p:cNvSpPr txBox="1">
            <a:spLocks/>
          </p:cNvSpPr>
          <p:nvPr/>
        </p:nvSpPr>
        <p:spPr>
          <a:xfrm>
            <a:off x="1066799" y="5466872"/>
            <a:ext cx="10058401" cy="33850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19997" indent="-119997" algn="l" defTabSz="1199967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262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8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2362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3980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3973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2396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4353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0599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6845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3091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s-MX" sz="2000" b="1" dirty="0"/>
              <a:t>Tabla 6. </a:t>
            </a:r>
            <a:r>
              <a:rPr lang="es-MX" sz="2000" dirty="0"/>
              <a:t>Numero de jaulas instaladas por clase.</a:t>
            </a:r>
          </a:p>
          <a:p>
            <a:pPr marL="0" indent="0" algn="just">
              <a:lnSpc>
                <a:spcPct val="100000"/>
              </a:lnSpc>
              <a:buFont typeface="Calibri" panose="020F0502020204030204" pitchFamily="34" charset="0"/>
              <a:buNone/>
            </a:pPr>
            <a:endParaRPr lang="es-MX" sz="2000" dirty="0"/>
          </a:p>
          <a:p>
            <a:pPr marL="2110913" lvl="8" indent="0" algn="just">
              <a:lnSpc>
                <a:spcPct val="100000"/>
              </a:lnSpc>
              <a:buNone/>
            </a:pPr>
            <a:endParaRPr lang="es-MX" sz="1212" dirty="0"/>
          </a:p>
          <a:p>
            <a:pPr marL="0" indent="0" algn="just">
              <a:lnSpc>
                <a:spcPct val="100000"/>
              </a:lnSpc>
              <a:buFont typeface="Calibri" panose="020F0502020204030204" pitchFamily="34" charset="0"/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buFont typeface="Calibri" panose="020F0502020204030204" pitchFamily="34" charset="0"/>
              <a:buNone/>
            </a:pPr>
            <a:endParaRPr lang="es-MX" sz="2000" dirty="0"/>
          </a:p>
          <a:p>
            <a:pPr marL="0" indent="0" algn="just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s-MX" sz="1600" dirty="0"/>
              <a:t>*Cobertura de Coirón-Murtilla-</a:t>
            </a:r>
            <a:r>
              <a:rPr lang="es-MX" sz="1600" dirty="0" err="1"/>
              <a:t>Bacharis</a:t>
            </a:r>
            <a:r>
              <a:rPr lang="es-MX" sz="1600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Jaulas de exclusión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1D6036-F59C-4C7A-8311-22E2176B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422100"/>
            <a:ext cx="6355707" cy="207766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000" dirty="0"/>
              <a:t>En enero del año 2021, se realizó la instalación de jaulas de exclusión </a:t>
            </a:r>
            <a:r>
              <a:rPr lang="es-MX" sz="2000" dirty="0" smtClean="0"/>
              <a:t>en </a:t>
            </a:r>
            <a:r>
              <a:rPr lang="es-MX" sz="2000" dirty="0"/>
              <a:t>los Predios 1, 2 y 3. En la siguiente tabla se indica la cantidad de jaulas destinadas para cada cobertura de suelo, definidas previamente en la diapositiva </a:t>
            </a:r>
            <a:r>
              <a:rPr lang="es-MX" sz="2000" dirty="0">
                <a:hlinkClick r:id="rId2" action="ppaction://hlinksldjump"/>
              </a:rPr>
              <a:t>Clases </a:t>
            </a:r>
            <a:endParaRPr lang="es-MX" sz="2000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B007140A-20CC-4C00-A134-46A43D311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00088"/>
              </p:ext>
            </p:extLst>
          </p:nvPr>
        </p:nvGraphicFramePr>
        <p:xfrm>
          <a:off x="1066799" y="5963879"/>
          <a:ext cx="10819377" cy="1889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67958">
                  <a:extLst>
                    <a:ext uri="{9D8B030D-6E8A-4147-A177-3AD203B41FA5}">
                      <a16:colId xmlns:a16="http://schemas.microsoft.com/office/drawing/2014/main" xmlns="" val="3009802972"/>
                    </a:ext>
                  </a:extLst>
                </a:gridCol>
                <a:gridCol w="1177447">
                  <a:extLst>
                    <a:ext uri="{9D8B030D-6E8A-4147-A177-3AD203B41FA5}">
                      <a16:colId xmlns:a16="http://schemas.microsoft.com/office/drawing/2014/main" xmlns="" val="269570293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629435431"/>
                    </a:ext>
                  </a:extLst>
                </a:gridCol>
                <a:gridCol w="1177447">
                  <a:extLst>
                    <a:ext uri="{9D8B030D-6E8A-4147-A177-3AD203B41FA5}">
                      <a16:colId xmlns:a16="http://schemas.microsoft.com/office/drawing/2014/main" xmlns="" val="3486709962"/>
                    </a:ext>
                  </a:extLst>
                </a:gridCol>
                <a:gridCol w="1603331">
                  <a:extLst>
                    <a:ext uri="{9D8B030D-6E8A-4147-A177-3AD203B41FA5}">
                      <a16:colId xmlns:a16="http://schemas.microsoft.com/office/drawing/2014/main" xmlns="" val="553835730"/>
                    </a:ext>
                  </a:extLst>
                </a:gridCol>
                <a:gridCol w="1302707">
                  <a:extLst>
                    <a:ext uri="{9D8B030D-6E8A-4147-A177-3AD203B41FA5}">
                      <a16:colId xmlns:a16="http://schemas.microsoft.com/office/drawing/2014/main" xmlns="" val="4224002726"/>
                    </a:ext>
                  </a:extLst>
                </a:gridCol>
                <a:gridCol w="2079321">
                  <a:extLst>
                    <a:ext uri="{9D8B030D-6E8A-4147-A177-3AD203B41FA5}">
                      <a16:colId xmlns:a16="http://schemas.microsoft.com/office/drawing/2014/main" xmlns="" val="99285843"/>
                    </a:ext>
                  </a:extLst>
                </a:gridCol>
                <a:gridCol w="1196766">
                  <a:extLst>
                    <a:ext uri="{9D8B030D-6E8A-4147-A177-3AD203B41FA5}">
                      <a16:colId xmlns:a16="http://schemas.microsoft.com/office/drawing/2014/main" xmlns="" val="776567082"/>
                    </a:ext>
                  </a:extLst>
                </a:gridCol>
              </a:tblGrid>
              <a:tr h="601519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Predio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CO</a:t>
                      </a:r>
                    </a:p>
                    <a:p>
                      <a:pPr algn="ctr"/>
                      <a:r>
                        <a:rPr lang="es-MX" sz="2000" dirty="0"/>
                        <a:t>Coironal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VG</a:t>
                      </a:r>
                    </a:p>
                    <a:p>
                      <a:pPr algn="ctr"/>
                      <a:r>
                        <a:rPr lang="es-MX" sz="2000" dirty="0"/>
                        <a:t>Vegas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PH</a:t>
                      </a:r>
                    </a:p>
                    <a:p>
                      <a:pPr algn="ctr"/>
                      <a:r>
                        <a:rPr lang="es-MX" sz="2000" dirty="0"/>
                        <a:t>Halófitas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PC</a:t>
                      </a:r>
                    </a:p>
                    <a:p>
                      <a:pPr algn="ctr"/>
                      <a:r>
                        <a:rPr lang="es-MX" sz="2000" dirty="0"/>
                        <a:t>Pastos Cortos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BZ</a:t>
                      </a:r>
                    </a:p>
                    <a:p>
                      <a:pPr algn="ctr"/>
                      <a:r>
                        <a:rPr lang="es-MX" sz="2000" dirty="0"/>
                        <a:t>Brezal 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CO-BZ</a:t>
                      </a:r>
                      <a:br>
                        <a:rPr lang="es-C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Coironal-Brezal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Total </a:t>
                      </a:r>
                    </a:p>
                    <a:p>
                      <a:pPr algn="ctr"/>
                      <a:r>
                        <a:rPr lang="es-CL" sz="2000" dirty="0"/>
                        <a:t>jaulas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094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PREDIO 1 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11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5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4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7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0829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PREDIO 2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21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8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4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94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PREDIO 3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11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11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13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  <a:endParaRPr lang="es-C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4217562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BA43309-551E-4526-A4E5-BFB89CA1B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6580" r="26644" b="19373"/>
          <a:stretch/>
        </p:blipFill>
        <p:spPr>
          <a:xfrm>
            <a:off x="7828765" y="2422100"/>
            <a:ext cx="4087891" cy="264466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8A83C52-E154-4AA7-A144-E84903E6E142}"/>
              </a:ext>
            </a:extLst>
          </p:cNvPr>
          <p:cNvSpPr txBox="1"/>
          <p:nvPr/>
        </p:nvSpPr>
        <p:spPr>
          <a:xfrm>
            <a:off x="7736073" y="5066762"/>
            <a:ext cx="418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Fig.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Jaula 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exclusión.</a:t>
            </a: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Determinación del contenido de humedad del suelo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1D6036-F59C-4C7A-8311-22E2176B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397046"/>
            <a:ext cx="10206625" cy="55569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/>
              <a:t>Las mediciones de humedad se realizaron desde los 0-10 cm y desde los 10-20 cm de profundidad de suelo.  El muestreo se hace una vez por mes en cada una de las jaulas de exclusión. </a:t>
            </a:r>
          </a:p>
          <a:p>
            <a:pPr marL="0" indent="0" algn="just">
              <a:buNone/>
            </a:pPr>
            <a:endParaRPr lang="es-MX" sz="2200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35" y="2971800"/>
            <a:ext cx="437332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25BC5066-303A-4A5B-9A02-97C480F1A5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334438"/>
              </p:ext>
            </p:extLst>
          </p:nvPr>
        </p:nvGraphicFramePr>
        <p:xfrm>
          <a:off x="2851556" y="4640086"/>
          <a:ext cx="5969056" cy="417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1" y="198783"/>
            <a:ext cx="10058400" cy="901659"/>
          </a:xfrm>
        </p:spPr>
        <p:txBody>
          <a:bodyPr>
            <a:normAutofit fontScale="90000"/>
          </a:bodyPr>
          <a:lstStyle/>
          <a:p>
            <a:r>
              <a:rPr lang="es-CL" sz="6000" dirty="0"/>
              <a:t>Contenido de humedad del suelo</a:t>
            </a:r>
            <a:endParaRPr lang="es-CL" sz="6000" b="1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FC2191F1-DCAF-4E40-9888-E57668CCA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429400"/>
              </p:ext>
            </p:extLst>
          </p:nvPr>
        </p:nvGraphicFramePr>
        <p:xfrm>
          <a:off x="2851556" y="1073542"/>
          <a:ext cx="5944556" cy="356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256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04850"/>
            <a:ext cx="10058400" cy="927335"/>
          </a:xfrm>
        </p:spPr>
        <p:txBody>
          <a:bodyPr>
            <a:normAutofit/>
          </a:bodyPr>
          <a:lstStyle/>
          <a:p>
            <a:r>
              <a:rPr lang="es-CL" sz="6000" dirty="0"/>
              <a:t>Estimación de Materia Seca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1D6036-F59C-4C7A-8311-22E2176B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41049"/>
            <a:ext cx="10167620" cy="6068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/>
              <a:t>Cortes de material vegetal en los tres predios, en todas las jaulas instaladas. </a:t>
            </a:r>
          </a:p>
          <a:p>
            <a:pPr marL="0" indent="0" algn="just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51" y="2343150"/>
            <a:ext cx="480334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54C0E0-865F-4FB5-B26C-FC954111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75" y="137759"/>
            <a:ext cx="10458616" cy="1903783"/>
          </a:xfrm>
        </p:spPr>
        <p:txBody>
          <a:bodyPr>
            <a:normAutofit/>
          </a:bodyPr>
          <a:lstStyle/>
          <a:p>
            <a:r>
              <a:rPr lang="es-CL" sz="6000" dirty="0"/>
              <a:t>Estimación de Materia Seca</a:t>
            </a:r>
            <a:endParaRPr lang="es-CL" sz="6000" b="1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0AA77C4A-FCE6-4D01-8707-5A25D086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19" y="2964345"/>
            <a:ext cx="5430631" cy="10071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b="1" dirty="0" smtClean="0"/>
              <a:t>Tabla. </a:t>
            </a:r>
            <a:r>
              <a:rPr lang="es-MX" sz="2000" dirty="0" smtClean="0"/>
              <a:t>Producción </a:t>
            </a:r>
            <a:r>
              <a:rPr lang="es-MX" sz="2000" dirty="0"/>
              <a:t>de Materia Seca (</a:t>
            </a:r>
            <a:r>
              <a:rPr lang="es-MX" sz="2000" dirty="0" err="1"/>
              <a:t>kgMS</a:t>
            </a:r>
            <a:r>
              <a:rPr lang="es-MX" sz="2000" dirty="0"/>
              <a:t>/ha) obtenida en las diferentes coberturas de suelo.</a:t>
            </a:r>
          </a:p>
          <a:p>
            <a:pPr marL="0" indent="0" algn="just">
              <a:buNone/>
            </a:pPr>
            <a:endParaRPr lang="es-MX" sz="2000" dirty="0"/>
          </a:p>
          <a:p>
            <a:pPr marL="0" indent="0" algn="just">
              <a:buNone/>
            </a:pPr>
            <a:endParaRPr lang="es-MX" sz="2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BDADF19B-077E-467A-AB50-9B74D20D4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8203"/>
              </p:ext>
            </p:extLst>
          </p:nvPr>
        </p:nvGraphicFramePr>
        <p:xfrm>
          <a:off x="206513" y="3641387"/>
          <a:ext cx="5410536" cy="2743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67636">
                  <a:extLst>
                    <a:ext uri="{9D8B030D-6E8A-4147-A177-3AD203B41FA5}">
                      <a16:colId xmlns:a16="http://schemas.microsoft.com/office/drawing/2014/main" xmlns="" val="1235271079"/>
                    </a:ext>
                  </a:extLst>
                </a:gridCol>
                <a:gridCol w="1314300">
                  <a:extLst>
                    <a:ext uri="{9D8B030D-6E8A-4147-A177-3AD203B41FA5}">
                      <a16:colId xmlns:a16="http://schemas.microsoft.com/office/drawing/2014/main" xmlns="" val="1029960462"/>
                    </a:ext>
                  </a:extLst>
                </a:gridCol>
                <a:gridCol w="1314300">
                  <a:extLst>
                    <a:ext uri="{9D8B030D-6E8A-4147-A177-3AD203B41FA5}">
                      <a16:colId xmlns:a16="http://schemas.microsoft.com/office/drawing/2014/main" xmlns="" val="848142591"/>
                    </a:ext>
                  </a:extLst>
                </a:gridCol>
                <a:gridCol w="1314300"/>
              </a:tblGrid>
              <a:tr h="300779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1" u="none" strike="noStrike" dirty="0">
                          <a:effectLst/>
                          <a:latin typeface="+mn-lt"/>
                        </a:rPr>
                        <a:t>Cobertura 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u="none" strike="noStrike" dirty="0">
                          <a:effectLst/>
                          <a:latin typeface="+mn-lt"/>
                        </a:rPr>
                        <a:t>Coirón (C)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u="none" strike="noStrike" dirty="0">
                          <a:effectLst/>
                          <a:latin typeface="+mn-lt"/>
                        </a:rPr>
                        <a:t>IC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81536876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Coironal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177,9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404,8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25287134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Coironal-Brezal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29,4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118,3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20194378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Vega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2316,4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58,5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7525546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Brezal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73,0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74505359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Pastos Cortos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501,3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12,7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55629327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P. Halófita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latin typeface="+mn-lt"/>
                        </a:rPr>
                        <a:t>543,9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13,7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19047775"/>
                  </a:ext>
                </a:extLst>
              </a:tr>
              <a:tr h="274274">
                <a:tc>
                  <a:txBody>
                    <a:bodyPr/>
                    <a:lstStyle/>
                    <a:p>
                      <a:pPr algn="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3,957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7741055D-A4C9-4A47-AB90-7D73849914ED}"/>
              </a:ext>
            </a:extLst>
          </p:cNvPr>
          <p:cNvSpPr txBox="1">
            <a:spLocks/>
          </p:cNvSpPr>
          <p:nvPr/>
        </p:nvSpPr>
        <p:spPr>
          <a:xfrm>
            <a:off x="151019" y="6456362"/>
            <a:ext cx="4076425" cy="5454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19997" indent="-119997" algn="l" defTabSz="1199967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262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2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8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2362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3980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3973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23966" indent="-239993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4353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0599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6845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30910" indent="-299992" algn="l" defTabSz="1199967" rtl="0" eaLnBrk="1" latinLnBrk="0" hangingPunct="1">
              <a:lnSpc>
                <a:spcPct val="90000"/>
              </a:lnSpc>
              <a:spcBef>
                <a:spcPts val="262"/>
              </a:spcBef>
              <a:spcAft>
                <a:spcPts val="525"/>
              </a:spcAft>
              <a:buClr>
                <a:schemeClr val="accent1"/>
              </a:buClr>
              <a:buFont typeface="Calibri" pitchFamily="34" charset="0"/>
              <a:buChar char="◦"/>
              <a:defRPr sz="183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MX" sz="1800" dirty="0"/>
              <a:t>IC: </a:t>
            </a:r>
            <a:r>
              <a:rPr lang="es-MX" sz="1800" dirty="0" err="1"/>
              <a:t>Intercoirón</a:t>
            </a:r>
            <a:endParaRPr lang="es-MX" sz="1800" dirty="0"/>
          </a:p>
          <a:p>
            <a:pPr marL="0" indent="0" algn="just">
              <a:buFont typeface="Calibri" panose="020F0502020204030204" pitchFamily="34" charset="0"/>
              <a:buNone/>
            </a:pPr>
            <a:endParaRPr lang="es-MX" sz="2000" dirty="0"/>
          </a:p>
          <a:p>
            <a:pPr marL="0" indent="0" algn="just">
              <a:buFont typeface="Calibri" panose="020F0502020204030204" pitchFamily="34" charset="0"/>
              <a:buNone/>
            </a:pPr>
            <a:endParaRPr lang="es-MX" sz="200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A69746BE-5380-44CE-BD90-D4F45622DD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742602"/>
              </p:ext>
            </p:extLst>
          </p:nvPr>
        </p:nvGraphicFramePr>
        <p:xfrm>
          <a:off x="5715000" y="2868460"/>
          <a:ext cx="6414370" cy="413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94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Porcentaje de C</a:t>
            </a:r>
            <a:r>
              <a:rPr lang="es-CL" sz="6000" dirty="0"/>
              <a:t>obertura de suelo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1D6036-F59C-4C7A-8311-22E2176B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Entre el mes de diciembre del año 2021 y enero del 2022 se hizo una estimación del porcentaje de cobertura de las especies presentes al interior de las jaulas de exclusión. </a:t>
            </a:r>
            <a:endParaRPr lang="es-CL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EDE7414-C00A-46A2-80AA-EBDCF6C24A6D}"/>
              </a:ext>
            </a:extLst>
          </p:cNvPr>
          <p:cNvSpPr txBox="1"/>
          <p:nvPr/>
        </p:nvSpPr>
        <p:spPr>
          <a:xfrm>
            <a:off x="2457189" y="7347885"/>
            <a:ext cx="7277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Fig.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Cuadrante 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estimación porcentual de cobertura de las especies presentes al interior de las jaulas. </a:t>
            </a: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3306109"/>
            <a:ext cx="7822014" cy="37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6A9EFC-526C-498A-8ED0-255F6C0D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4" y="323850"/>
            <a:ext cx="2929430" cy="2084385"/>
          </a:xfrm>
        </p:spPr>
        <p:txBody>
          <a:bodyPr>
            <a:noAutofit/>
          </a:bodyPr>
          <a:lstStyle/>
          <a:p>
            <a:r>
              <a:rPr lang="es-MX" sz="4000" dirty="0"/>
              <a:t>Porcentaje de </a:t>
            </a:r>
            <a:r>
              <a:rPr lang="es-MX" sz="4000" dirty="0" smtClean="0"/>
              <a:t>c</a:t>
            </a:r>
            <a:r>
              <a:rPr lang="es-CL" sz="4000" dirty="0" smtClean="0"/>
              <a:t>obertura </a:t>
            </a:r>
            <a:r>
              <a:rPr lang="es-CL" sz="4000" dirty="0"/>
              <a:t>de suelo</a:t>
            </a:r>
            <a:endParaRPr lang="es-CL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8DB390-99BD-4408-8AFB-4073A7BA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2467671"/>
            <a:ext cx="2591616" cy="4003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b="1" dirty="0"/>
              <a:t>Tabla 8. </a:t>
            </a:r>
            <a:r>
              <a:rPr lang="es-MX" sz="2000" dirty="0"/>
              <a:t>Porcentaje (%) promedio de cobertura de las principales especies (&gt;70% cobertura) presentes en las comunidades.</a:t>
            </a:r>
          </a:p>
          <a:p>
            <a:pPr marL="0" indent="0" algn="just">
              <a:buNone/>
            </a:pPr>
            <a:endParaRPr lang="es-MX" sz="2000" dirty="0"/>
          </a:p>
          <a:p>
            <a:pPr marL="0" indent="0" algn="just">
              <a:buNone/>
            </a:pPr>
            <a:endParaRPr lang="es-CL" sz="20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81577385-7F0F-4CFB-BF4A-CA7CA4BCC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288098"/>
              </p:ext>
            </p:extLst>
          </p:nvPr>
        </p:nvGraphicFramePr>
        <p:xfrm>
          <a:off x="3010603" y="106014"/>
          <a:ext cx="9100224" cy="8547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956">
                  <a:extLst>
                    <a:ext uri="{9D8B030D-6E8A-4147-A177-3AD203B41FA5}">
                      <a16:colId xmlns:a16="http://schemas.microsoft.com/office/drawing/2014/main" xmlns="" val="1740574255"/>
                    </a:ext>
                  </a:extLst>
                </a:gridCol>
                <a:gridCol w="1077239">
                  <a:extLst>
                    <a:ext uri="{9D8B030D-6E8A-4147-A177-3AD203B41FA5}">
                      <a16:colId xmlns:a16="http://schemas.microsoft.com/office/drawing/2014/main" xmlns="" val="24163254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562760982"/>
                    </a:ext>
                  </a:extLst>
                </a:gridCol>
                <a:gridCol w="864296">
                  <a:extLst>
                    <a:ext uri="{9D8B030D-6E8A-4147-A177-3AD203B41FA5}">
                      <a16:colId xmlns:a16="http://schemas.microsoft.com/office/drawing/2014/main" xmlns="" val="2250838495"/>
                    </a:ext>
                  </a:extLst>
                </a:gridCol>
                <a:gridCol w="1453019">
                  <a:extLst>
                    <a:ext uri="{9D8B030D-6E8A-4147-A177-3AD203B41FA5}">
                      <a16:colId xmlns:a16="http://schemas.microsoft.com/office/drawing/2014/main" xmlns="" val="3154061719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xmlns="" val="354424401"/>
                    </a:ext>
                  </a:extLst>
                </a:gridCol>
                <a:gridCol w="1221352">
                  <a:extLst>
                    <a:ext uri="{9D8B030D-6E8A-4147-A177-3AD203B41FA5}">
                      <a16:colId xmlns:a16="http://schemas.microsoft.com/office/drawing/2014/main" xmlns="" val="2996342625"/>
                    </a:ext>
                  </a:extLst>
                </a:gridCol>
              </a:tblGrid>
              <a:tr h="2811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Especies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Coironal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Vega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Brezal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Pastos Cortos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Vega/Coironal1</a:t>
                      </a:r>
                      <a:endParaRPr lang="es-C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P.Halófita</a:t>
                      </a:r>
                      <a:endParaRPr lang="es-CL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79160527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u="none" strike="noStrike" dirty="0">
                          <a:effectLst/>
                        </a:rPr>
                        <a:t>Suelo desnudo</a:t>
                      </a:r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96608104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u="none" strike="noStrike">
                          <a:effectLst/>
                        </a:rPr>
                        <a:t>Material vegetal seco</a:t>
                      </a:r>
                      <a:endParaRPr lang="es-C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250137625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u="none" strike="noStrike" dirty="0">
                          <a:effectLst/>
                        </a:rPr>
                        <a:t>Cobertura con fecas</a:t>
                      </a:r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963471910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Festuca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gracillima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944802987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Acaena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pinnatifida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370914752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Agrostis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stolonifera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560030802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Carex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acaulis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162147395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Carex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macloviana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4057813387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Cotula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scariosa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371868907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Eleocharis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albibracteata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492774672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Gunnera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magellanica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123076763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>
                          <a:effectLst/>
                        </a:rPr>
                        <a:t>Hordeum comosum</a:t>
                      </a:r>
                      <a:endParaRPr lang="es-CL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508977179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Poa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pratensis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575179388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>
                          <a:effectLst/>
                        </a:rPr>
                        <a:t>Taraxacum officinale</a:t>
                      </a:r>
                      <a:endParaRPr lang="es-CL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380205423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>
                          <a:effectLst/>
                        </a:rPr>
                        <a:t>Trifolium repens</a:t>
                      </a:r>
                      <a:endParaRPr lang="es-CL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795822488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Empetrum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rubrum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655518502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Gaultheria</a:t>
                      </a:r>
                      <a:r>
                        <a:rPr lang="es-CL" sz="1400" b="0" i="1" u="none" strike="noStrike" dirty="0">
                          <a:effectLst/>
                        </a:rPr>
                        <a:t> mucronata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422845570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Aira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praecox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887430769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Poa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atropidiformis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4129592634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>
                          <a:effectLst/>
                        </a:rPr>
                        <a:t>Rumex acetosella</a:t>
                      </a:r>
                      <a:endParaRPr lang="es-CL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420862851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Poa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alopecurus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150647611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Acaena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magellanica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542764505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>
                          <a:effectLst/>
                        </a:rPr>
                        <a:t>Azorella trifurcata</a:t>
                      </a:r>
                      <a:endParaRPr lang="es-CL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567250239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Juncus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scheuschzerioides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521002924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Poa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annua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139310701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Pratia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longiflora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4064897923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Festuca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pallescens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4138069281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Hordeum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comosum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4287530667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Baccharis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magellanica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625382256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>
                          <a:effectLst/>
                        </a:rPr>
                        <a:t>Poa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alopecurus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2667141670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Festuca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magellanica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91501102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Deschampsia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parvula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/>
                        </a:rPr>
                        <a:t>X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1380202038"/>
                  </a:ext>
                </a:extLst>
              </a:tr>
              <a:tr h="250500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1" u="none" strike="noStrike" dirty="0" err="1">
                          <a:effectLst/>
                        </a:rPr>
                        <a:t>Coronopus</a:t>
                      </a:r>
                      <a:r>
                        <a:rPr lang="es-CL" sz="1400" b="0" i="1" u="none" strike="noStrike" dirty="0">
                          <a:effectLst/>
                        </a:rPr>
                        <a:t> </a:t>
                      </a:r>
                      <a:r>
                        <a:rPr lang="es-CL" sz="1400" b="0" i="1" u="none" strike="noStrike" dirty="0" err="1">
                          <a:effectLst/>
                        </a:rPr>
                        <a:t>didymus</a:t>
                      </a:r>
                      <a:endParaRPr lang="es-CL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>
                          <a:effectLst/>
                        </a:rPr>
                        <a:t>X</a:t>
                      </a:r>
                      <a:endParaRPr lang="es-C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5" marR="5355" marT="5355" marB="0" anchor="b"/>
                </a:tc>
                <a:extLst>
                  <a:ext uri="{0D108BD9-81ED-4DB2-BD59-A6C34878D82A}">
                    <a16:rowId xmlns:a16="http://schemas.microsoft.com/office/drawing/2014/main" xmlns="" val="365008364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7D6379B-E570-48EE-97B5-867F5A33B6A6}"/>
              </a:ext>
            </a:extLst>
          </p:cNvPr>
          <p:cNvSpPr txBox="1"/>
          <p:nvPr/>
        </p:nvSpPr>
        <p:spPr>
          <a:xfrm>
            <a:off x="3010603" y="8653654"/>
            <a:ext cx="861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sz="1600" baseline="3000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es-MX" sz="160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Esta cobertura se realizó por separado al ser un sector diferente a un Coironal tradicional de estepa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 smtClean="0"/>
              <a:t>Extracción </a:t>
            </a:r>
            <a:r>
              <a:rPr lang="es-CL" sz="6000" dirty="0"/>
              <a:t>de muestras para análisis químico de suelo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1D6036-F59C-4C7A-8311-22E2176B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2509781"/>
            <a:ext cx="10058399" cy="4529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/>
              <a:t>Se extrajeron muestras de suelo con un barreno a 20 cm de profundidad. Para su análisis, fueron enviadas al Laboratorio de Suelos del Instituto de Ing. Agrarias y Suelos de la Facultad de Ciencias Agrarias, Universidad Austral de Chile, Valdivia.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6072" y="2135276"/>
            <a:ext cx="3561429" cy="733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497839-79BF-4D3C-A170-A1EA54D5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6103"/>
            <a:ext cx="11639550" cy="1147897"/>
          </a:xfrm>
        </p:spPr>
        <p:txBody>
          <a:bodyPr>
            <a:noAutofit/>
          </a:bodyPr>
          <a:lstStyle/>
          <a:p>
            <a:r>
              <a:rPr lang="es-CL" sz="4400" dirty="0"/>
              <a:t>Extracción de muestras para análisis químico de suelo: 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13C355-1014-4AB3-A8ED-A2ADB0EC7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332" y="2516479"/>
            <a:ext cx="10058401" cy="661385"/>
          </a:xfrm>
        </p:spPr>
        <p:txBody>
          <a:bodyPr>
            <a:normAutofit/>
          </a:bodyPr>
          <a:lstStyle/>
          <a:p>
            <a:r>
              <a:rPr lang="es-MX" sz="2000" b="1" dirty="0" smtClean="0"/>
              <a:t>Tabla. </a:t>
            </a:r>
            <a:r>
              <a:rPr lang="es-MX" sz="2000" dirty="0" smtClean="0"/>
              <a:t>Resultados </a:t>
            </a:r>
            <a:r>
              <a:rPr lang="es-MX" sz="2000" dirty="0"/>
              <a:t>de los análisis de suelo.</a:t>
            </a:r>
            <a:endParaRPr lang="es-CL" sz="20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61A142EE-06DA-4E98-AE7B-837CA61B8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325096"/>
              </p:ext>
            </p:extLst>
          </p:nvPr>
        </p:nvGraphicFramePr>
        <p:xfrm>
          <a:off x="1234749" y="2887873"/>
          <a:ext cx="10058398" cy="25781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732055">
                  <a:extLst>
                    <a:ext uri="{9D8B030D-6E8A-4147-A177-3AD203B41FA5}">
                      <a16:colId xmlns:a16="http://schemas.microsoft.com/office/drawing/2014/main" xmlns="" val="78904939"/>
                    </a:ext>
                  </a:extLst>
                </a:gridCol>
                <a:gridCol w="1198961">
                  <a:extLst>
                    <a:ext uri="{9D8B030D-6E8A-4147-A177-3AD203B41FA5}">
                      <a16:colId xmlns:a16="http://schemas.microsoft.com/office/drawing/2014/main" xmlns="" val="1199377988"/>
                    </a:ext>
                  </a:extLst>
                </a:gridCol>
                <a:gridCol w="1261323">
                  <a:extLst>
                    <a:ext uri="{9D8B030D-6E8A-4147-A177-3AD203B41FA5}">
                      <a16:colId xmlns:a16="http://schemas.microsoft.com/office/drawing/2014/main" xmlns="" val="747321894"/>
                    </a:ext>
                  </a:extLst>
                </a:gridCol>
                <a:gridCol w="1496689">
                  <a:extLst>
                    <a:ext uri="{9D8B030D-6E8A-4147-A177-3AD203B41FA5}">
                      <a16:colId xmlns:a16="http://schemas.microsoft.com/office/drawing/2014/main" xmlns="" val="3986408661"/>
                    </a:ext>
                  </a:extLst>
                </a:gridCol>
                <a:gridCol w="1637508">
                  <a:extLst>
                    <a:ext uri="{9D8B030D-6E8A-4147-A177-3AD203B41FA5}">
                      <a16:colId xmlns:a16="http://schemas.microsoft.com/office/drawing/2014/main" xmlns="" val="1929121895"/>
                    </a:ext>
                  </a:extLst>
                </a:gridCol>
                <a:gridCol w="1345814">
                  <a:extLst>
                    <a:ext uri="{9D8B030D-6E8A-4147-A177-3AD203B41FA5}">
                      <a16:colId xmlns:a16="http://schemas.microsoft.com/office/drawing/2014/main" xmlns="" val="664392130"/>
                    </a:ext>
                  </a:extLst>
                </a:gridCol>
                <a:gridCol w="1386048">
                  <a:extLst>
                    <a:ext uri="{9D8B030D-6E8A-4147-A177-3AD203B41FA5}">
                      <a16:colId xmlns:a16="http://schemas.microsoft.com/office/drawing/2014/main" xmlns="" val="762800170"/>
                    </a:ext>
                  </a:extLst>
                </a:gridCol>
              </a:tblGrid>
              <a:tr h="64317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Comunidad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pH agua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(1:2,5)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M.O (%)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P Olsen (mg/kg)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K (mg/kg)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 err="1">
                          <a:effectLst/>
                        </a:rPr>
                        <a:t>Na</a:t>
                      </a:r>
                      <a:r>
                        <a:rPr lang="es-CL" sz="2000" dirty="0">
                          <a:effectLst/>
                        </a:rPr>
                        <a:t> </a:t>
                      </a: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Ca </a:t>
                      </a: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6646538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</a:rPr>
                        <a:t>Coironal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5,7- 6,7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4,1- 22,9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4,8- 34,2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328,4- 1104,6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0,1- 10,7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6,4- 17,2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542530681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</a:rPr>
                        <a:t>Vega 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6,1- 8,6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6,0- 48,4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9,7- 44,5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320,6- 1126,1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0,4- 8,9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9,1- 53,4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559943114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Brezal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5,1- 6,0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9,3- 18,7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5,9- 25,7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348,0- 699,9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0,2- 0,9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5,9- 24,0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280430340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Pastos cortos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5,7- 6,5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7,3- 15,0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4,4- 10,8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594,3- 828,9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0,3- 0,7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9,1- 15,6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911788274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Vega/Coironal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6,5- 7,0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11,0- 12,6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21,9- 33,6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680,3- 1278,6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0,8- 1,1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14,4- 19,8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378503740"/>
                  </a:ext>
                </a:extLst>
              </a:tr>
              <a:tr h="266142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</a:rPr>
                        <a:t>Coironal-Brezal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5,6- 6,1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7,7- 12,4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15,7- 21,4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312,8- 477,0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0,1- 0,5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8,7- 10,1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700540325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2C5233DC-914F-49B9-B51D-23A2B082D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357185"/>
              </p:ext>
            </p:extLst>
          </p:nvPr>
        </p:nvGraphicFramePr>
        <p:xfrm>
          <a:off x="1235097" y="5565059"/>
          <a:ext cx="10058401" cy="25781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750162">
                  <a:extLst>
                    <a:ext uri="{9D8B030D-6E8A-4147-A177-3AD203B41FA5}">
                      <a16:colId xmlns:a16="http://schemas.microsoft.com/office/drawing/2014/main" xmlns="" val="2024603702"/>
                    </a:ext>
                  </a:extLst>
                </a:gridCol>
                <a:gridCol w="1237183">
                  <a:extLst>
                    <a:ext uri="{9D8B030D-6E8A-4147-A177-3AD203B41FA5}">
                      <a16:colId xmlns:a16="http://schemas.microsoft.com/office/drawing/2014/main" xmlns="" val="3159860546"/>
                    </a:ext>
                  </a:extLst>
                </a:gridCol>
                <a:gridCol w="1422258">
                  <a:extLst>
                    <a:ext uri="{9D8B030D-6E8A-4147-A177-3AD203B41FA5}">
                      <a16:colId xmlns:a16="http://schemas.microsoft.com/office/drawing/2014/main" xmlns="" val="2670471286"/>
                    </a:ext>
                  </a:extLst>
                </a:gridCol>
                <a:gridCol w="1542959">
                  <a:extLst>
                    <a:ext uri="{9D8B030D-6E8A-4147-A177-3AD203B41FA5}">
                      <a16:colId xmlns:a16="http://schemas.microsoft.com/office/drawing/2014/main" xmlns="" val="1824968073"/>
                    </a:ext>
                  </a:extLst>
                </a:gridCol>
                <a:gridCol w="1583192">
                  <a:extLst>
                    <a:ext uri="{9D8B030D-6E8A-4147-A177-3AD203B41FA5}">
                      <a16:colId xmlns:a16="http://schemas.microsoft.com/office/drawing/2014/main" xmlns="" val="1046770268"/>
                    </a:ext>
                  </a:extLst>
                </a:gridCol>
                <a:gridCol w="1136599">
                  <a:extLst>
                    <a:ext uri="{9D8B030D-6E8A-4147-A177-3AD203B41FA5}">
                      <a16:colId xmlns:a16="http://schemas.microsoft.com/office/drawing/2014/main" xmlns="" val="1582148704"/>
                    </a:ext>
                  </a:extLst>
                </a:gridCol>
                <a:gridCol w="1386048">
                  <a:extLst>
                    <a:ext uri="{9D8B030D-6E8A-4147-A177-3AD203B41FA5}">
                      <a16:colId xmlns:a16="http://schemas.microsoft.com/office/drawing/2014/main" xmlns="" val="625917655"/>
                    </a:ext>
                  </a:extLst>
                </a:gridCol>
              </a:tblGrid>
              <a:tr h="68273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Comunidad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Mg </a:t>
                      </a: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Ʃ Bases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Al </a:t>
                      </a:r>
                      <a:r>
                        <a:rPr lang="es-CL" sz="2000" dirty="0" err="1">
                          <a:effectLst/>
                        </a:rPr>
                        <a:t>int</a:t>
                      </a:r>
                      <a:r>
                        <a:rPr lang="es-CL" sz="2000" dirty="0">
                          <a:effectLst/>
                        </a:rPr>
                        <a:t> </a:t>
                      </a: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 err="1">
                          <a:effectLst/>
                        </a:rPr>
                        <a:t>CICe</a:t>
                      </a:r>
                      <a:r>
                        <a:rPr lang="es-CL" sz="2000" dirty="0">
                          <a:effectLst/>
                        </a:rPr>
                        <a:t> </a:t>
                      </a:r>
                      <a:r>
                        <a:rPr lang="es-CL" sz="2000" dirty="0" err="1">
                          <a:effectLst/>
                        </a:rPr>
                        <a:t>cmol</a:t>
                      </a:r>
                      <a:r>
                        <a:rPr lang="es-CL" sz="2000" baseline="30000" dirty="0">
                          <a:effectLst/>
                        </a:rPr>
                        <a:t>+</a:t>
                      </a:r>
                      <a:r>
                        <a:rPr lang="es-CL" sz="2000" dirty="0">
                          <a:effectLst/>
                        </a:rPr>
                        <a:t>/kg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 err="1">
                          <a:effectLst/>
                        </a:rPr>
                        <a:t>Sat</a:t>
                      </a:r>
                      <a:r>
                        <a:rPr lang="es-CL" sz="2000" dirty="0">
                          <a:effectLst/>
                        </a:rPr>
                        <a:t> Al (%)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dirty="0">
                          <a:effectLst/>
                        </a:rPr>
                        <a:t>S (mg/kg)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1335583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</a:rPr>
                        <a:t>Coironal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1,9- 14,5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9,3- 28,9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9,3- 28,9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0,0- 3,3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2,0- 2,2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703301158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</a:rPr>
                        <a:t>Vega 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3,6- 11,6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15,4- 71,7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15,4- 71,7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2,0 - 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845222579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Brezal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2,9- 7,2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10,4- 32,8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0,0- 1,9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12,4- 32,8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0,0- 15,8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2,0- 2,1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144916702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428750" algn="l"/>
                        </a:tabLst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Pastos cortos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3,7- 4,3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15,2- 21,7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15,6- 21,7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0,1- 2,1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2,0- 2,1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843747562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marL="0" marR="0" lvl="0" indent="0" algn="l" defTabSz="1199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428750" algn="l"/>
                        </a:tabLst>
                        <a:defRPr/>
                      </a:pPr>
                      <a:r>
                        <a:rPr lang="es-CL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Vega/Coironal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6,4- 8,7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24,8- 30,8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24,8- 30,8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2,0- 2,0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057653764"/>
                  </a:ext>
                </a:extLst>
              </a:tr>
              <a:tr h="282511">
                <a:tc>
                  <a:txBody>
                    <a:bodyPr/>
                    <a:lstStyle/>
                    <a:p>
                      <a:pPr marL="0" marR="0" lvl="0" indent="0" algn="l" defTabSz="1199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428750" algn="l"/>
                        </a:tabLst>
                        <a:defRPr/>
                      </a:pPr>
                      <a:r>
                        <a:rPr lang="es-CL" sz="2000" b="0" dirty="0">
                          <a:effectLst/>
                        </a:rPr>
                        <a:t>Coironal-Brezal</a:t>
                      </a:r>
                      <a:endParaRPr lang="es-C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3,4- 4,6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13,2- 15,8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0,0- 0,1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13,3- 15,8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0,1- 0,6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2,0- 2,0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115163737"/>
                  </a:ext>
                </a:extLst>
              </a:tr>
            </a:tbl>
          </a:graphicData>
        </a:graphic>
      </p:graphicFrame>
      <p:grpSp>
        <p:nvGrpSpPr>
          <p:cNvPr id="21" name="20 Grupo"/>
          <p:cNvGrpSpPr/>
          <p:nvPr/>
        </p:nvGrpSpPr>
        <p:grpSpPr>
          <a:xfrm>
            <a:off x="3111608" y="3918463"/>
            <a:ext cx="886396" cy="622374"/>
            <a:chOff x="3111608" y="3918463"/>
            <a:chExt cx="886396" cy="622374"/>
          </a:xfrm>
        </p:grpSpPr>
        <p:sp>
          <p:nvSpPr>
            <p:cNvPr id="6" name="5 Elipse"/>
            <p:cNvSpPr/>
            <p:nvPr/>
          </p:nvSpPr>
          <p:spPr>
            <a:xfrm>
              <a:off x="3111608" y="4229650"/>
              <a:ext cx="431323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6 Elipse"/>
            <p:cNvSpPr/>
            <p:nvPr/>
          </p:nvSpPr>
          <p:spPr>
            <a:xfrm>
              <a:off x="3566681" y="3918463"/>
              <a:ext cx="431323" cy="31118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289370" y="3607331"/>
            <a:ext cx="983274" cy="622374"/>
            <a:chOff x="4289370" y="3607331"/>
            <a:chExt cx="983274" cy="622374"/>
          </a:xfrm>
        </p:grpSpPr>
        <p:sp>
          <p:nvSpPr>
            <p:cNvPr id="8" name="7 Elipse"/>
            <p:cNvSpPr/>
            <p:nvPr/>
          </p:nvSpPr>
          <p:spPr>
            <a:xfrm>
              <a:off x="4752235" y="3918518"/>
              <a:ext cx="520409" cy="31118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8 Elipse"/>
            <p:cNvSpPr/>
            <p:nvPr/>
          </p:nvSpPr>
          <p:spPr>
            <a:xfrm>
              <a:off x="4289370" y="3607331"/>
              <a:ext cx="431323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5670990" y="3915324"/>
            <a:ext cx="999883" cy="936700"/>
            <a:chOff x="5670990" y="3915324"/>
            <a:chExt cx="999883" cy="936700"/>
          </a:xfrm>
        </p:grpSpPr>
        <p:sp>
          <p:nvSpPr>
            <p:cNvPr id="10" name="9 Elipse"/>
            <p:cNvSpPr/>
            <p:nvPr/>
          </p:nvSpPr>
          <p:spPr>
            <a:xfrm>
              <a:off x="6150464" y="3915324"/>
              <a:ext cx="520409" cy="31118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10 Elipse"/>
            <p:cNvSpPr/>
            <p:nvPr/>
          </p:nvSpPr>
          <p:spPr>
            <a:xfrm>
              <a:off x="5670990" y="4540837"/>
              <a:ext cx="431323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7018715" y="4861817"/>
            <a:ext cx="1495893" cy="622264"/>
            <a:chOff x="7018715" y="4861817"/>
            <a:chExt cx="1495893" cy="622264"/>
          </a:xfrm>
        </p:grpSpPr>
        <p:sp>
          <p:nvSpPr>
            <p:cNvPr id="12" name="11 Elipse"/>
            <p:cNvSpPr/>
            <p:nvPr/>
          </p:nvSpPr>
          <p:spPr>
            <a:xfrm>
              <a:off x="7718961" y="4861817"/>
              <a:ext cx="795647" cy="31118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12 Elipse"/>
            <p:cNvSpPr/>
            <p:nvPr/>
          </p:nvSpPr>
          <p:spPr>
            <a:xfrm>
              <a:off x="7018715" y="5172894"/>
              <a:ext cx="700246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4421906" y="6277299"/>
            <a:ext cx="1039690" cy="622374"/>
            <a:chOff x="4421906" y="6277299"/>
            <a:chExt cx="1039690" cy="622374"/>
          </a:xfrm>
        </p:grpSpPr>
        <p:sp>
          <p:nvSpPr>
            <p:cNvPr id="14" name="13 Elipse"/>
            <p:cNvSpPr/>
            <p:nvPr/>
          </p:nvSpPr>
          <p:spPr>
            <a:xfrm>
              <a:off x="4941187" y="6588486"/>
              <a:ext cx="520409" cy="31118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14 Elipse"/>
            <p:cNvSpPr/>
            <p:nvPr/>
          </p:nvSpPr>
          <p:spPr>
            <a:xfrm>
              <a:off x="4421906" y="6277299"/>
              <a:ext cx="431323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929967" y="6255898"/>
            <a:ext cx="3890927" cy="1973703"/>
            <a:chOff x="5929967" y="6255898"/>
            <a:chExt cx="3890927" cy="1973703"/>
          </a:xfrm>
        </p:grpSpPr>
        <p:sp>
          <p:nvSpPr>
            <p:cNvPr id="16" name="15 Elipse"/>
            <p:cNvSpPr/>
            <p:nvPr/>
          </p:nvSpPr>
          <p:spPr>
            <a:xfrm>
              <a:off x="5929967" y="6277299"/>
              <a:ext cx="520409" cy="1892924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16 Elipse"/>
            <p:cNvSpPr/>
            <p:nvPr/>
          </p:nvSpPr>
          <p:spPr>
            <a:xfrm>
              <a:off x="6420809" y="6891045"/>
              <a:ext cx="431323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8" name="17 Elipse"/>
            <p:cNvSpPr/>
            <p:nvPr/>
          </p:nvSpPr>
          <p:spPr>
            <a:xfrm>
              <a:off x="8873100" y="6255898"/>
              <a:ext cx="425280" cy="1973703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9" name="18 Elipse"/>
            <p:cNvSpPr/>
            <p:nvPr/>
          </p:nvSpPr>
          <p:spPr>
            <a:xfrm>
              <a:off x="9298380" y="6886612"/>
              <a:ext cx="522514" cy="31118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0" name="19 Elipse"/>
          <p:cNvSpPr/>
          <p:nvPr/>
        </p:nvSpPr>
        <p:spPr>
          <a:xfrm>
            <a:off x="10509789" y="6609423"/>
            <a:ext cx="700517" cy="31118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11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88E94A-F152-4574-B590-8B527449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Densidad aparente (</a:t>
            </a:r>
            <a:r>
              <a:rPr lang="es-CL" dirty="0" err="1"/>
              <a:t>Dap</a:t>
            </a:r>
            <a:r>
              <a:rPr lang="es-CL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DE1B04-BBFC-468F-9B62-4E6F2703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71787"/>
            <a:ext cx="10058401" cy="5279729"/>
          </a:xfrm>
        </p:spPr>
        <p:txBody>
          <a:bodyPr>
            <a:normAutofit/>
          </a:bodyPr>
          <a:lstStyle/>
          <a:p>
            <a:pPr algn="just"/>
            <a:r>
              <a:rPr lang="es-CL" sz="2000" dirty="0"/>
              <a:t>En el mes de febrero del año 2021 y abril del 2022 se extrajeron muestras a un lado de las jaulas de exclusión para poder estimar densidad aparente (g/cm3). </a:t>
            </a:r>
          </a:p>
          <a:p>
            <a:pPr algn="just"/>
            <a:r>
              <a:rPr lang="es-CL" sz="2000" b="1" dirty="0" smtClean="0"/>
              <a:t>Tabla. </a:t>
            </a:r>
            <a:r>
              <a:rPr lang="es-CL" sz="2000" dirty="0" smtClean="0"/>
              <a:t>Densidad </a:t>
            </a:r>
            <a:r>
              <a:rPr lang="es-CL" sz="2000" dirty="0"/>
              <a:t>aparente (g/cm3) de las coberturas de suelo.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44BF74C8-6FBD-4919-A91A-C6B13F668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10322"/>
              </p:ext>
            </p:extLst>
          </p:nvPr>
        </p:nvGraphicFramePr>
        <p:xfrm>
          <a:off x="1242860" y="3441168"/>
          <a:ext cx="9912820" cy="47327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76954">
                  <a:extLst>
                    <a:ext uri="{9D8B030D-6E8A-4147-A177-3AD203B41FA5}">
                      <a16:colId xmlns:a16="http://schemas.microsoft.com/office/drawing/2014/main" xmlns="" val="1200068306"/>
                    </a:ext>
                  </a:extLst>
                </a:gridCol>
                <a:gridCol w="2530257">
                  <a:extLst>
                    <a:ext uri="{9D8B030D-6E8A-4147-A177-3AD203B41FA5}">
                      <a16:colId xmlns:a16="http://schemas.microsoft.com/office/drawing/2014/main" xmlns="" val="706586434"/>
                    </a:ext>
                  </a:extLst>
                </a:gridCol>
                <a:gridCol w="2755726">
                  <a:extLst>
                    <a:ext uri="{9D8B030D-6E8A-4147-A177-3AD203B41FA5}">
                      <a16:colId xmlns:a16="http://schemas.microsoft.com/office/drawing/2014/main" xmlns="" val="356809361"/>
                    </a:ext>
                  </a:extLst>
                </a:gridCol>
                <a:gridCol w="2349883">
                  <a:extLst>
                    <a:ext uri="{9D8B030D-6E8A-4147-A177-3AD203B41FA5}">
                      <a16:colId xmlns:a16="http://schemas.microsoft.com/office/drawing/2014/main" xmlns="" val="2635526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Cobertura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PREDIO 1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PREDIO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PREDIO 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8512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Coironal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(0,417-0,868)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0,785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(0,406-1,180)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0,606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(0,483-0,808)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052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0,179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(0,094-0,247)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0,445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(0,123-0,819)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0,587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(0,273-0,751)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205121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Brezal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0,433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(0,350-0,5109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199967" rtl="0" eaLnBrk="1" fontAlgn="b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0,641</a:t>
                      </a:r>
                    </a:p>
                    <a:p>
                      <a:pPr marL="0" algn="ctr" defTabSz="1199967" rtl="0" eaLnBrk="1" fontAlgn="b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(0,436-0,931)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85053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Pastos Cortos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0,783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(0,689-0,903)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0,630</a:t>
                      </a:r>
                    </a:p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(0,580-0,689)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31522040"/>
                  </a:ext>
                </a:extLst>
              </a:tr>
              <a:tr h="113230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Praderas Halófitas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0,831</a:t>
                      </a:r>
                    </a:p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(0,374-1,220)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1324673"/>
                  </a:ext>
                </a:extLst>
              </a:tr>
              <a:tr h="247984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Vega-Coironal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L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0,705</a:t>
                      </a:r>
                    </a:p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(0,453-0,868)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37381804"/>
                  </a:ext>
                </a:extLst>
              </a:tr>
              <a:tr h="190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Coironal-Brezal</a:t>
                      </a:r>
                      <a:endParaRPr lang="es-CL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L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0,663</a:t>
                      </a:r>
                    </a:p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(0,565-0,728)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19353675"/>
                  </a:ext>
                </a:extLst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4418172" y="4470968"/>
            <a:ext cx="706278" cy="31118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Elipse"/>
          <p:cNvSpPr/>
          <p:nvPr/>
        </p:nvSpPr>
        <p:spPr>
          <a:xfrm>
            <a:off x="9581116" y="6541031"/>
            <a:ext cx="877334" cy="3111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48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1315201" y="947321"/>
            <a:ext cx="2916479" cy="7848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1303681" y="947320"/>
            <a:ext cx="2931839" cy="61727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b="1" dirty="0">
                <a:solidFill>
                  <a:prstClr val="white"/>
                </a:solidFill>
              </a:rPr>
              <a:t>Sergio </a:t>
            </a:r>
            <a:r>
              <a:rPr lang="en-US" b="1" dirty="0" err="1">
                <a:solidFill>
                  <a:prstClr val="white"/>
                </a:solidFill>
              </a:rPr>
              <a:t>Radic</a:t>
            </a:r>
            <a:r>
              <a:rPr lang="en-US" b="1" dirty="0">
                <a:solidFill>
                  <a:prstClr val="white"/>
                </a:solidFill>
              </a:rPr>
              <a:t> Schilling</a:t>
            </a:r>
          </a:p>
        </p:txBody>
      </p:sp>
      <p:sp>
        <p:nvSpPr>
          <p:cNvPr id="11" name="Rectangle 3"/>
          <p:cNvSpPr/>
          <p:nvPr/>
        </p:nvSpPr>
        <p:spPr>
          <a:xfrm>
            <a:off x="1428480" y="4867612"/>
            <a:ext cx="2712961" cy="3057328"/>
          </a:xfrm>
          <a:prstGeom prst="rect">
            <a:avLst/>
          </a:prstGeom>
        </p:spPr>
        <p:txBody>
          <a:bodyPr lIns="152519" tIns="50840" rIns="152519" bIns="50840">
            <a:spAutoFit/>
          </a:bodyPr>
          <a:lstStyle/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Ingeniero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Agrónomo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Magíster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en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Ciencias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PhD Applied Plant Science</a:t>
            </a:r>
          </a:p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Profesor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asociado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, de Cs.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Agropecuarias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y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Acuícolas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. Director de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investigación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, U. de Magallanes</a:t>
            </a:r>
          </a:p>
          <a:p>
            <a:pPr marL="190649" indent="-190649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Especialidad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Relación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suelo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-planta.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praderas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1315201" y="4257901"/>
            <a:ext cx="2916479" cy="481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b="1" cap="all" dirty="0">
                <a:solidFill>
                  <a:prstClr val="white"/>
                </a:solidFill>
              </a:rPr>
              <a:t>Director </a:t>
            </a:r>
            <a:r>
              <a:rPr lang="en-US" b="1" cap="all" dirty="0" err="1">
                <a:solidFill>
                  <a:prstClr val="white"/>
                </a:solidFill>
              </a:rPr>
              <a:t>proyecto</a:t>
            </a:r>
            <a:endParaRPr lang="en-US" b="1" cap="all" dirty="0">
              <a:solidFill>
                <a:prstClr val="white"/>
              </a:solidFill>
            </a:endParaRPr>
          </a:p>
        </p:txBody>
      </p:sp>
      <p:sp>
        <p:nvSpPr>
          <p:cNvPr id="13" name="Freeform: Shape 30"/>
          <p:cNvSpPr/>
          <p:nvPr/>
        </p:nvSpPr>
        <p:spPr>
          <a:xfrm>
            <a:off x="1854720" y="8430139"/>
            <a:ext cx="266881" cy="309895"/>
          </a:xfrm>
          <a:custGeom>
            <a:avLst/>
            <a:gdLst>
              <a:gd name="connsiteX0" fmla="*/ 441238 w 632222"/>
              <a:gd name="connsiteY0" fmla="*/ 127322 h 561974"/>
              <a:gd name="connsiteX1" fmla="*/ 237083 w 632222"/>
              <a:gd name="connsiteY1" fmla="*/ 331478 h 561974"/>
              <a:gd name="connsiteX2" fmla="*/ 229400 w 632222"/>
              <a:gd name="connsiteY2" fmla="*/ 402822 h 561974"/>
              <a:gd name="connsiteX3" fmla="*/ 300745 w 632222"/>
              <a:gd name="connsiteY3" fmla="*/ 395139 h 561974"/>
              <a:gd name="connsiteX4" fmla="*/ 504900 w 632222"/>
              <a:gd name="connsiteY4" fmla="*/ 190984 h 561974"/>
              <a:gd name="connsiteX5" fmla="*/ 52685 w 632222"/>
              <a:gd name="connsiteY5" fmla="*/ 70246 h 561974"/>
              <a:gd name="connsiteX6" fmla="*/ 353430 w 632222"/>
              <a:gd name="connsiteY6" fmla="*/ 70246 h 561974"/>
              <a:gd name="connsiteX7" fmla="*/ 361113 w 632222"/>
              <a:gd name="connsiteY7" fmla="*/ 75734 h 561974"/>
              <a:gd name="connsiteX8" fmla="*/ 358918 w 632222"/>
              <a:gd name="connsiteY8" fmla="*/ 85612 h 561974"/>
              <a:gd name="connsiteX9" fmla="*/ 323794 w 632222"/>
              <a:gd name="connsiteY9" fmla="*/ 120736 h 561974"/>
              <a:gd name="connsiteX10" fmla="*/ 318306 w 632222"/>
              <a:gd name="connsiteY10" fmla="*/ 122931 h 561974"/>
              <a:gd name="connsiteX11" fmla="*/ 52685 w 632222"/>
              <a:gd name="connsiteY11" fmla="*/ 122931 h 561974"/>
              <a:gd name="connsiteX12" fmla="*/ 52685 w 632222"/>
              <a:gd name="connsiteY12" fmla="*/ 509289 h 561974"/>
              <a:gd name="connsiteX13" fmla="*/ 439043 w 632222"/>
              <a:gd name="connsiteY13" fmla="*/ 509289 h 561974"/>
              <a:gd name="connsiteX14" fmla="*/ 439043 w 632222"/>
              <a:gd name="connsiteY14" fmla="*/ 384162 h 561974"/>
              <a:gd name="connsiteX15" fmla="*/ 441238 w 632222"/>
              <a:gd name="connsiteY15" fmla="*/ 378674 h 561974"/>
              <a:gd name="connsiteX16" fmla="*/ 476362 w 632222"/>
              <a:gd name="connsiteY16" fmla="*/ 343550 h 561974"/>
              <a:gd name="connsiteX17" fmla="*/ 486240 w 632222"/>
              <a:gd name="connsiteY17" fmla="*/ 341355 h 561974"/>
              <a:gd name="connsiteX18" fmla="*/ 491728 w 632222"/>
              <a:gd name="connsiteY18" fmla="*/ 350136 h 561974"/>
              <a:gd name="connsiteX19" fmla="*/ 491728 w 632222"/>
              <a:gd name="connsiteY19" fmla="*/ 509289 h 561974"/>
              <a:gd name="connsiteX20" fmla="*/ 476362 w 632222"/>
              <a:gd name="connsiteY20" fmla="*/ 546608 h 561974"/>
              <a:gd name="connsiteX21" fmla="*/ 439043 w 632222"/>
              <a:gd name="connsiteY21" fmla="*/ 561974 h 561974"/>
              <a:gd name="connsiteX22" fmla="*/ 52685 w 632222"/>
              <a:gd name="connsiteY22" fmla="*/ 561974 h 561974"/>
              <a:gd name="connsiteX23" fmla="*/ 15367 w 632222"/>
              <a:gd name="connsiteY23" fmla="*/ 546608 h 561974"/>
              <a:gd name="connsiteX24" fmla="*/ 0 w 632222"/>
              <a:gd name="connsiteY24" fmla="*/ 509289 h 561974"/>
              <a:gd name="connsiteX25" fmla="*/ 0 w 632222"/>
              <a:gd name="connsiteY25" fmla="*/ 122931 h 561974"/>
              <a:gd name="connsiteX26" fmla="*/ 15367 w 632222"/>
              <a:gd name="connsiteY26" fmla="*/ 85612 h 561974"/>
              <a:gd name="connsiteX27" fmla="*/ 52685 w 632222"/>
              <a:gd name="connsiteY27" fmla="*/ 70246 h 561974"/>
              <a:gd name="connsiteX28" fmla="*/ 520815 w 632222"/>
              <a:gd name="connsiteY28" fmla="*/ 52685 h 561974"/>
              <a:gd name="connsiteX29" fmla="*/ 512583 w 632222"/>
              <a:gd name="connsiteY29" fmla="*/ 55978 h 561974"/>
              <a:gd name="connsiteX30" fmla="*/ 478557 w 632222"/>
              <a:gd name="connsiteY30" fmla="*/ 90004 h 561974"/>
              <a:gd name="connsiteX31" fmla="*/ 542218 w 632222"/>
              <a:gd name="connsiteY31" fmla="*/ 153665 h 561974"/>
              <a:gd name="connsiteX32" fmla="*/ 576244 w 632222"/>
              <a:gd name="connsiteY32" fmla="*/ 119639 h 561974"/>
              <a:gd name="connsiteX33" fmla="*/ 579537 w 632222"/>
              <a:gd name="connsiteY33" fmla="*/ 111407 h 561974"/>
              <a:gd name="connsiteX34" fmla="*/ 576244 w 632222"/>
              <a:gd name="connsiteY34" fmla="*/ 103175 h 561974"/>
              <a:gd name="connsiteX35" fmla="*/ 529047 w 632222"/>
              <a:gd name="connsiteY35" fmla="*/ 55978 h 561974"/>
              <a:gd name="connsiteX36" fmla="*/ 520815 w 632222"/>
              <a:gd name="connsiteY36" fmla="*/ 52685 h 561974"/>
              <a:gd name="connsiteX37" fmla="*/ 520815 w 632222"/>
              <a:gd name="connsiteY37" fmla="*/ 0 h 561974"/>
              <a:gd name="connsiteX38" fmla="*/ 566366 w 632222"/>
              <a:gd name="connsiteY38" fmla="*/ 18659 h 561974"/>
              <a:gd name="connsiteX39" fmla="*/ 613563 w 632222"/>
              <a:gd name="connsiteY39" fmla="*/ 65856 h 561974"/>
              <a:gd name="connsiteX40" fmla="*/ 632222 w 632222"/>
              <a:gd name="connsiteY40" fmla="*/ 111407 h 561974"/>
              <a:gd name="connsiteX41" fmla="*/ 613563 w 632222"/>
              <a:gd name="connsiteY41" fmla="*/ 156958 h 561974"/>
              <a:gd name="connsiteX42" fmla="*/ 324892 w 632222"/>
              <a:gd name="connsiteY42" fmla="*/ 445629 h 561974"/>
              <a:gd name="connsiteX43" fmla="*/ 226107 w 632222"/>
              <a:gd name="connsiteY43" fmla="*/ 456605 h 561974"/>
              <a:gd name="connsiteX44" fmla="*/ 188789 w 632222"/>
              <a:gd name="connsiteY44" fmla="*/ 443433 h 561974"/>
              <a:gd name="connsiteX45" fmla="*/ 175617 w 632222"/>
              <a:gd name="connsiteY45" fmla="*/ 406115 h 561974"/>
              <a:gd name="connsiteX46" fmla="*/ 186593 w 632222"/>
              <a:gd name="connsiteY46" fmla="*/ 307330 h 561974"/>
              <a:gd name="connsiteX47" fmla="*/ 475264 w 632222"/>
              <a:gd name="connsiteY47" fmla="*/ 18659 h 561974"/>
              <a:gd name="connsiteX48" fmla="*/ 520815 w 632222"/>
              <a:gd name="connsiteY48" fmla="*/ 0 h 56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2045220" y="8362113"/>
            <a:ext cx="2188801" cy="348894"/>
          </a:xfrm>
          <a:prstGeom prst="rect">
            <a:avLst/>
          </a:prstGeom>
          <a:noFill/>
        </p:spPr>
        <p:txBody>
          <a:bodyPr wrap="square" lIns="101682" tIns="50840" rIns="101682" bIns="50840">
            <a:spAutoFit/>
          </a:bodyPr>
          <a:lstStyle/>
          <a:p>
            <a:pPr defTabSz="1016803"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sergio.radic@umag.cl</a:t>
            </a:r>
          </a:p>
        </p:txBody>
      </p:sp>
      <p:pic>
        <p:nvPicPr>
          <p:cNvPr id="15" name="Imagen 14" descr="Un hombre en traje posando para fotografia&#10;&#10;Descripción generada automáticamen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t="-25" r="28814" b="39332"/>
          <a:stretch/>
        </p:blipFill>
        <p:spPr>
          <a:xfrm>
            <a:off x="1722265" y="1593200"/>
            <a:ext cx="2043998" cy="260583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Rectangle 6"/>
          <p:cNvSpPr/>
          <p:nvPr/>
        </p:nvSpPr>
        <p:spPr>
          <a:xfrm>
            <a:off x="4471681" y="969997"/>
            <a:ext cx="2918400" cy="782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500" dirty="0">
              <a:solidFill>
                <a:prstClr val="white"/>
              </a:solidFill>
              <a:highlight>
                <a:srgbClr val="0000FF"/>
              </a:highlight>
            </a:endParaRPr>
          </a:p>
        </p:txBody>
      </p:sp>
      <p:sp>
        <p:nvSpPr>
          <p:cNvPr id="22" name="Rectangle 10"/>
          <p:cNvSpPr/>
          <p:nvPr/>
        </p:nvSpPr>
        <p:spPr>
          <a:xfrm>
            <a:off x="4465920" y="957398"/>
            <a:ext cx="2916481" cy="61978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b="1" dirty="0">
                <a:solidFill>
                  <a:prstClr val="white"/>
                </a:solidFill>
              </a:rPr>
              <a:t>René Muñoz </a:t>
            </a:r>
            <a:r>
              <a:rPr lang="en-US" b="1" dirty="0" err="1">
                <a:solidFill>
                  <a:prstClr val="white"/>
                </a:solidFill>
              </a:rPr>
              <a:t>Arriagada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Rectangle 14"/>
          <p:cNvSpPr/>
          <p:nvPr/>
        </p:nvSpPr>
        <p:spPr>
          <a:xfrm>
            <a:off x="4471681" y="4280576"/>
            <a:ext cx="2918400" cy="4912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b="1" cap="all" dirty="0">
                <a:solidFill>
                  <a:prstClr val="white"/>
                </a:solidFill>
              </a:rPr>
              <a:t>DIRECTOR ALTERNO</a:t>
            </a:r>
          </a:p>
        </p:txBody>
      </p:sp>
      <p:sp>
        <p:nvSpPr>
          <p:cNvPr id="24" name="Freeform: Shape 35"/>
          <p:cNvSpPr/>
          <p:nvPr/>
        </p:nvSpPr>
        <p:spPr>
          <a:xfrm>
            <a:off x="5043841" y="8452815"/>
            <a:ext cx="247679" cy="325011"/>
          </a:xfrm>
          <a:custGeom>
            <a:avLst/>
            <a:gdLst>
              <a:gd name="connsiteX0" fmla="*/ 441238 w 632222"/>
              <a:gd name="connsiteY0" fmla="*/ 127322 h 561974"/>
              <a:gd name="connsiteX1" fmla="*/ 237083 w 632222"/>
              <a:gd name="connsiteY1" fmla="*/ 331478 h 561974"/>
              <a:gd name="connsiteX2" fmla="*/ 229400 w 632222"/>
              <a:gd name="connsiteY2" fmla="*/ 402822 h 561974"/>
              <a:gd name="connsiteX3" fmla="*/ 300745 w 632222"/>
              <a:gd name="connsiteY3" fmla="*/ 395139 h 561974"/>
              <a:gd name="connsiteX4" fmla="*/ 504900 w 632222"/>
              <a:gd name="connsiteY4" fmla="*/ 190984 h 561974"/>
              <a:gd name="connsiteX5" fmla="*/ 52685 w 632222"/>
              <a:gd name="connsiteY5" fmla="*/ 70246 h 561974"/>
              <a:gd name="connsiteX6" fmla="*/ 353430 w 632222"/>
              <a:gd name="connsiteY6" fmla="*/ 70246 h 561974"/>
              <a:gd name="connsiteX7" fmla="*/ 361113 w 632222"/>
              <a:gd name="connsiteY7" fmla="*/ 75734 h 561974"/>
              <a:gd name="connsiteX8" fmla="*/ 358918 w 632222"/>
              <a:gd name="connsiteY8" fmla="*/ 85612 h 561974"/>
              <a:gd name="connsiteX9" fmla="*/ 323794 w 632222"/>
              <a:gd name="connsiteY9" fmla="*/ 120736 h 561974"/>
              <a:gd name="connsiteX10" fmla="*/ 318306 w 632222"/>
              <a:gd name="connsiteY10" fmla="*/ 122931 h 561974"/>
              <a:gd name="connsiteX11" fmla="*/ 52685 w 632222"/>
              <a:gd name="connsiteY11" fmla="*/ 122931 h 561974"/>
              <a:gd name="connsiteX12" fmla="*/ 52685 w 632222"/>
              <a:gd name="connsiteY12" fmla="*/ 509289 h 561974"/>
              <a:gd name="connsiteX13" fmla="*/ 439043 w 632222"/>
              <a:gd name="connsiteY13" fmla="*/ 509289 h 561974"/>
              <a:gd name="connsiteX14" fmla="*/ 439043 w 632222"/>
              <a:gd name="connsiteY14" fmla="*/ 384162 h 561974"/>
              <a:gd name="connsiteX15" fmla="*/ 441238 w 632222"/>
              <a:gd name="connsiteY15" fmla="*/ 378674 h 561974"/>
              <a:gd name="connsiteX16" fmla="*/ 476362 w 632222"/>
              <a:gd name="connsiteY16" fmla="*/ 343550 h 561974"/>
              <a:gd name="connsiteX17" fmla="*/ 486240 w 632222"/>
              <a:gd name="connsiteY17" fmla="*/ 341355 h 561974"/>
              <a:gd name="connsiteX18" fmla="*/ 491728 w 632222"/>
              <a:gd name="connsiteY18" fmla="*/ 350136 h 561974"/>
              <a:gd name="connsiteX19" fmla="*/ 491728 w 632222"/>
              <a:gd name="connsiteY19" fmla="*/ 509289 h 561974"/>
              <a:gd name="connsiteX20" fmla="*/ 476362 w 632222"/>
              <a:gd name="connsiteY20" fmla="*/ 546608 h 561974"/>
              <a:gd name="connsiteX21" fmla="*/ 439043 w 632222"/>
              <a:gd name="connsiteY21" fmla="*/ 561974 h 561974"/>
              <a:gd name="connsiteX22" fmla="*/ 52685 w 632222"/>
              <a:gd name="connsiteY22" fmla="*/ 561974 h 561974"/>
              <a:gd name="connsiteX23" fmla="*/ 15367 w 632222"/>
              <a:gd name="connsiteY23" fmla="*/ 546608 h 561974"/>
              <a:gd name="connsiteX24" fmla="*/ 0 w 632222"/>
              <a:gd name="connsiteY24" fmla="*/ 509289 h 561974"/>
              <a:gd name="connsiteX25" fmla="*/ 0 w 632222"/>
              <a:gd name="connsiteY25" fmla="*/ 122931 h 561974"/>
              <a:gd name="connsiteX26" fmla="*/ 15367 w 632222"/>
              <a:gd name="connsiteY26" fmla="*/ 85612 h 561974"/>
              <a:gd name="connsiteX27" fmla="*/ 52685 w 632222"/>
              <a:gd name="connsiteY27" fmla="*/ 70246 h 561974"/>
              <a:gd name="connsiteX28" fmla="*/ 520815 w 632222"/>
              <a:gd name="connsiteY28" fmla="*/ 52685 h 561974"/>
              <a:gd name="connsiteX29" fmla="*/ 512583 w 632222"/>
              <a:gd name="connsiteY29" fmla="*/ 55978 h 561974"/>
              <a:gd name="connsiteX30" fmla="*/ 478557 w 632222"/>
              <a:gd name="connsiteY30" fmla="*/ 90004 h 561974"/>
              <a:gd name="connsiteX31" fmla="*/ 542218 w 632222"/>
              <a:gd name="connsiteY31" fmla="*/ 153665 h 561974"/>
              <a:gd name="connsiteX32" fmla="*/ 576244 w 632222"/>
              <a:gd name="connsiteY32" fmla="*/ 119639 h 561974"/>
              <a:gd name="connsiteX33" fmla="*/ 579537 w 632222"/>
              <a:gd name="connsiteY33" fmla="*/ 111407 h 561974"/>
              <a:gd name="connsiteX34" fmla="*/ 576244 w 632222"/>
              <a:gd name="connsiteY34" fmla="*/ 103175 h 561974"/>
              <a:gd name="connsiteX35" fmla="*/ 529047 w 632222"/>
              <a:gd name="connsiteY35" fmla="*/ 55978 h 561974"/>
              <a:gd name="connsiteX36" fmla="*/ 520815 w 632222"/>
              <a:gd name="connsiteY36" fmla="*/ 52685 h 561974"/>
              <a:gd name="connsiteX37" fmla="*/ 520815 w 632222"/>
              <a:gd name="connsiteY37" fmla="*/ 0 h 561974"/>
              <a:gd name="connsiteX38" fmla="*/ 566366 w 632222"/>
              <a:gd name="connsiteY38" fmla="*/ 18659 h 561974"/>
              <a:gd name="connsiteX39" fmla="*/ 613563 w 632222"/>
              <a:gd name="connsiteY39" fmla="*/ 65856 h 561974"/>
              <a:gd name="connsiteX40" fmla="*/ 632222 w 632222"/>
              <a:gd name="connsiteY40" fmla="*/ 111407 h 561974"/>
              <a:gd name="connsiteX41" fmla="*/ 613563 w 632222"/>
              <a:gd name="connsiteY41" fmla="*/ 156958 h 561974"/>
              <a:gd name="connsiteX42" fmla="*/ 324892 w 632222"/>
              <a:gd name="connsiteY42" fmla="*/ 445629 h 561974"/>
              <a:gd name="connsiteX43" fmla="*/ 226107 w 632222"/>
              <a:gd name="connsiteY43" fmla="*/ 456605 h 561974"/>
              <a:gd name="connsiteX44" fmla="*/ 188789 w 632222"/>
              <a:gd name="connsiteY44" fmla="*/ 443433 h 561974"/>
              <a:gd name="connsiteX45" fmla="*/ 175617 w 632222"/>
              <a:gd name="connsiteY45" fmla="*/ 406115 h 561974"/>
              <a:gd name="connsiteX46" fmla="*/ 186593 w 632222"/>
              <a:gd name="connsiteY46" fmla="*/ 307330 h 561974"/>
              <a:gd name="connsiteX47" fmla="*/ 475264 w 632222"/>
              <a:gd name="connsiteY47" fmla="*/ 18659 h 561974"/>
              <a:gd name="connsiteX48" fmla="*/ 520815 w 632222"/>
              <a:gd name="connsiteY48" fmla="*/ 0 h 56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5253420" y="8416437"/>
            <a:ext cx="2098561" cy="348894"/>
          </a:xfrm>
          <a:prstGeom prst="rect">
            <a:avLst/>
          </a:prstGeom>
          <a:noFill/>
        </p:spPr>
        <p:txBody>
          <a:bodyPr wrap="square" lIns="101682" tIns="50840" rIns="101682" bIns="50840">
            <a:spAutoFit/>
          </a:bodyPr>
          <a:lstStyle/>
          <a:p>
            <a:pPr defTabSz="1016803"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rene.muñoz@umag.cl</a:t>
            </a:r>
          </a:p>
        </p:txBody>
      </p:sp>
      <p:sp>
        <p:nvSpPr>
          <p:cNvPr id="26" name="Rectangle 53"/>
          <p:cNvSpPr/>
          <p:nvPr/>
        </p:nvSpPr>
        <p:spPr>
          <a:xfrm>
            <a:off x="4404480" y="4809665"/>
            <a:ext cx="2916481" cy="3303549"/>
          </a:xfrm>
          <a:prstGeom prst="rect">
            <a:avLst/>
          </a:prstGeom>
        </p:spPr>
        <p:txBody>
          <a:bodyPr lIns="152519" tIns="50840" rIns="152519" bIns="50840">
            <a:spAutoFit/>
          </a:bodyPr>
          <a:lstStyle/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Ingeniero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Forestal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Diplomado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en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SIG y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percepción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remota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Magíster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en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Apl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espaciales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y resp.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temprana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a </a:t>
            </a:r>
            <a:r>
              <a:rPr lang="en-US" sz="1600" b="1" dirty="0" err="1">
                <a:solidFill>
                  <a:prstClr val="white"/>
                </a:solidFill>
                <a:latin typeface="Calibri"/>
              </a:rPr>
              <a:t>emergencias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prstClr val="black"/>
                </a:solidFill>
                <a:latin typeface="Calibri"/>
              </a:rPr>
              <a:t>Profesor. </a:t>
            </a:r>
            <a:r>
              <a:rPr lang="es-MX" sz="1600" b="1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es-MX" sz="1600" b="1" dirty="0">
                <a:solidFill>
                  <a:prstClr val="black"/>
                </a:solidFill>
                <a:latin typeface="Calibri"/>
              </a:rPr>
              <a:t>, de Cs. Agropecuarias y Acuícolas U. de Magallanes</a:t>
            </a: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Especialidad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Monitoreo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vegetación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mediante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percepción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remota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Imagen 26" descr="Un hombre con lentes y una camisa negra&#10;&#10;Descripción generada automáticament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1080" r="1694" b="17385"/>
          <a:stretch/>
        </p:blipFill>
        <p:spPr>
          <a:xfrm>
            <a:off x="4971945" y="1603325"/>
            <a:ext cx="1917577" cy="258075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 5"/>
          <p:cNvSpPr/>
          <p:nvPr/>
        </p:nvSpPr>
        <p:spPr>
          <a:xfrm>
            <a:off x="7653121" y="992671"/>
            <a:ext cx="2906880" cy="782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9" name="Rectangle 9"/>
          <p:cNvSpPr/>
          <p:nvPr/>
        </p:nvSpPr>
        <p:spPr>
          <a:xfrm>
            <a:off x="7658881" y="980074"/>
            <a:ext cx="2908799" cy="61726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b="1" dirty="0">
                <a:solidFill>
                  <a:prstClr val="white"/>
                </a:solidFill>
              </a:rPr>
              <a:t>Verónica Rivera Flores</a:t>
            </a:r>
          </a:p>
        </p:txBody>
      </p:sp>
      <p:sp>
        <p:nvSpPr>
          <p:cNvPr id="30" name="Rectangle 52"/>
          <p:cNvSpPr/>
          <p:nvPr/>
        </p:nvSpPr>
        <p:spPr>
          <a:xfrm>
            <a:off x="7549440" y="5089325"/>
            <a:ext cx="3010560" cy="2318664"/>
          </a:xfrm>
          <a:prstGeom prst="rect">
            <a:avLst/>
          </a:prstGeom>
        </p:spPr>
        <p:txBody>
          <a:bodyPr lIns="152519" tIns="50840" rIns="152519" bIns="50840">
            <a:spAutoFit/>
          </a:bodyPr>
          <a:lstStyle/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prstClr val="white"/>
                </a:solidFill>
                <a:latin typeface="Calibri"/>
              </a:rPr>
              <a:t>Ingeniera en Bioprocesos</a:t>
            </a: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prstClr val="white"/>
                </a:solidFill>
                <a:latin typeface="Calibri"/>
              </a:rPr>
              <a:t>Magíster en Ciencias</a:t>
            </a: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endParaRPr lang="es-MX" sz="1600" b="1" dirty="0">
              <a:solidFill>
                <a:prstClr val="white"/>
              </a:solidFill>
              <a:latin typeface="Calibri"/>
            </a:endParaRP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prstClr val="black"/>
                </a:solidFill>
                <a:latin typeface="Calibri"/>
              </a:rPr>
              <a:t>Ejecutiva de proyectos. Dirección de investigación U. de Magallanes</a:t>
            </a:r>
          </a:p>
          <a:p>
            <a:pPr marL="190649" indent="-190649" algn="just" defTabSz="101680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prstClr val="black"/>
                </a:solidFill>
                <a:latin typeface="Calibri"/>
              </a:rPr>
              <a:t>Especialidad: Formulación, preparación, evaluación de proyectos de investigación</a:t>
            </a:r>
          </a:p>
        </p:txBody>
      </p:sp>
      <p:sp>
        <p:nvSpPr>
          <p:cNvPr id="31" name="Rectangle 13"/>
          <p:cNvSpPr/>
          <p:nvPr/>
        </p:nvSpPr>
        <p:spPr>
          <a:xfrm>
            <a:off x="7658881" y="4267978"/>
            <a:ext cx="2901119" cy="7180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r>
              <a:rPr lang="en-US" sz="1900" b="1" cap="all" dirty="0">
                <a:solidFill>
                  <a:prstClr val="white"/>
                </a:solidFill>
              </a:rPr>
              <a:t>SOPORTE ADMINISTRATIVO Y FINANCIERO</a:t>
            </a:r>
          </a:p>
        </p:txBody>
      </p:sp>
      <p:sp>
        <p:nvSpPr>
          <p:cNvPr id="32" name="TextBox 36"/>
          <p:cNvSpPr txBox="1"/>
          <p:nvPr/>
        </p:nvSpPr>
        <p:spPr>
          <a:xfrm>
            <a:off x="8237700" y="8359593"/>
            <a:ext cx="2330099" cy="348894"/>
          </a:xfrm>
          <a:prstGeom prst="rect">
            <a:avLst/>
          </a:prstGeom>
          <a:noFill/>
        </p:spPr>
        <p:txBody>
          <a:bodyPr wrap="none" lIns="101682" tIns="50840" rIns="101682" bIns="50840">
            <a:spAutoFit/>
          </a:bodyPr>
          <a:lstStyle/>
          <a:p>
            <a:pPr defTabSz="1016803"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veronica.rivera@umag.cl</a:t>
            </a:r>
          </a:p>
        </p:txBody>
      </p:sp>
      <p:pic>
        <p:nvPicPr>
          <p:cNvPr id="33" name="Imagen 32" descr="Una mujer sonriendo&#10;&#10;Descripción generada automáticamen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482" r="1813" b="-692"/>
          <a:stretch/>
        </p:blipFill>
        <p:spPr>
          <a:xfrm>
            <a:off x="8083189" y="1637478"/>
            <a:ext cx="1943737" cy="255246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: Shape 40"/>
          <p:cNvSpPr/>
          <p:nvPr/>
        </p:nvSpPr>
        <p:spPr>
          <a:xfrm>
            <a:off x="8031961" y="8388414"/>
            <a:ext cx="266879" cy="309894"/>
          </a:xfrm>
          <a:custGeom>
            <a:avLst/>
            <a:gdLst>
              <a:gd name="connsiteX0" fmla="*/ 441238 w 632222"/>
              <a:gd name="connsiteY0" fmla="*/ 127322 h 561974"/>
              <a:gd name="connsiteX1" fmla="*/ 237083 w 632222"/>
              <a:gd name="connsiteY1" fmla="*/ 331478 h 561974"/>
              <a:gd name="connsiteX2" fmla="*/ 229400 w 632222"/>
              <a:gd name="connsiteY2" fmla="*/ 402822 h 561974"/>
              <a:gd name="connsiteX3" fmla="*/ 300745 w 632222"/>
              <a:gd name="connsiteY3" fmla="*/ 395139 h 561974"/>
              <a:gd name="connsiteX4" fmla="*/ 504900 w 632222"/>
              <a:gd name="connsiteY4" fmla="*/ 190984 h 561974"/>
              <a:gd name="connsiteX5" fmla="*/ 52685 w 632222"/>
              <a:gd name="connsiteY5" fmla="*/ 70246 h 561974"/>
              <a:gd name="connsiteX6" fmla="*/ 353430 w 632222"/>
              <a:gd name="connsiteY6" fmla="*/ 70246 h 561974"/>
              <a:gd name="connsiteX7" fmla="*/ 361113 w 632222"/>
              <a:gd name="connsiteY7" fmla="*/ 75734 h 561974"/>
              <a:gd name="connsiteX8" fmla="*/ 358918 w 632222"/>
              <a:gd name="connsiteY8" fmla="*/ 85612 h 561974"/>
              <a:gd name="connsiteX9" fmla="*/ 323794 w 632222"/>
              <a:gd name="connsiteY9" fmla="*/ 120736 h 561974"/>
              <a:gd name="connsiteX10" fmla="*/ 318306 w 632222"/>
              <a:gd name="connsiteY10" fmla="*/ 122931 h 561974"/>
              <a:gd name="connsiteX11" fmla="*/ 52685 w 632222"/>
              <a:gd name="connsiteY11" fmla="*/ 122931 h 561974"/>
              <a:gd name="connsiteX12" fmla="*/ 52685 w 632222"/>
              <a:gd name="connsiteY12" fmla="*/ 509289 h 561974"/>
              <a:gd name="connsiteX13" fmla="*/ 439043 w 632222"/>
              <a:gd name="connsiteY13" fmla="*/ 509289 h 561974"/>
              <a:gd name="connsiteX14" fmla="*/ 439043 w 632222"/>
              <a:gd name="connsiteY14" fmla="*/ 384162 h 561974"/>
              <a:gd name="connsiteX15" fmla="*/ 441238 w 632222"/>
              <a:gd name="connsiteY15" fmla="*/ 378674 h 561974"/>
              <a:gd name="connsiteX16" fmla="*/ 476362 w 632222"/>
              <a:gd name="connsiteY16" fmla="*/ 343550 h 561974"/>
              <a:gd name="connsiteX17" fmla="*/ 486240 w 632222"/>
              <a:gd name="connsiteY17" fmla="*/ 341355 h 561974"/>
              <a:gd name="connsiteX18" fmla="*/ 491728 w 632222"/>
              <a:gd name="connsiteY18" fmla="*/ 350136 h 561974"/>
              <a:gd name="connsiteX19" fmla="*/ 491728 w 632222"/>
              <a:gd name="connsiteY19" fmla="*/ 509289 h 561974"/>
              <a:gd name="connsiteX20" fmla="*/ 476362 w 632222"/>
              <a:gd name="connsiteY20" fmla="*/ 546608 h 561974"/>
              <a:gd name="connsiteX21" fmla="*/ 439043 w 632222"/>
              <a:gd name="connsiteY21" fmla="*/ 561974 h 561974"/>
              <a:gd name="connsiteX22" fmla="*/ 52685 w 632222"/>
              <a:gd name="connsiteY22" fmla="*/ 561974 h 561974"/>
              <a:gd name="connsiteX23" fmla="*/ 15367 w 632222"/>
              <a:gd name="connsiteY23" fmla="*/ 546608 h 561974"/>
              <a:gd name="connsiteX24" fmla="*/ 0 w 632222"/>
              <a:gd name="connsiteY24" fmla="*/ 509289 h 561974"/>
              <a:gd name="connsiteX25" fmla="*/ 0 w 632222"/>
              <a:gd name="connsiteY25" fmla="*/ 122931 h 561974"/>
              <a:gd name="connsiteX26" fmla="*/ 15367 w 632222"/>
              <a:gd name="connsiteY26" fmla="*/ 85612 h 561974"/>
              <a:gd name="connsiteX27" fmla="*/ 52685 w 632222"/>
              <a:gd name="connsiteY27" fmla="*/ 70246 h 561974"/>
              <a:gd name="connsiteX28" fmla="*/ 520815 w 632222"/>
              <a:gd name="connsiteY28" fmla="*/ 52685 h 561974"/>
              <a:gd name="connsiteX29" fmla="*/ 512583 w 632222"/>
              <a:gd name="connsiteY29" fmla="*/ 55978 h 561974"/>
              <a:gd name="connsiteX30" fmla="*/ 478557 w 632222"/>
              <a:gd name="connsiteY30" fmla="*/ 90004 h 561974"/>
              <a:gd name="connsiteX31" fmla="*/ 542218 w 632222"/>
              <a:gd name="connsiteY31" fmla="*/ 153665 h 561974"/>
              <a:gd name="connsiteX32" fmla="*/ 576244 w 632222"/>
              <a:gd name="connsiteY32" fmla="*/ 119639 h 561974"/>
              <a:gd name="connsiteX33" fmla="*/ 579537 w 632222"/>
              <a:gd name="connsiteY33" fmla="*/ 111407 h 561974"/>
              <a:gd name="connsiteX34" fmla="*/ 576244 w 632222"/>
              <a:gd name="connsiteY34" fmla="*/ 103175 h 561974"/>
              <a:gd name="connsiteX35" fmla="*/ 529047 w 632222"/>
              <a:gd name="connsiteY35" fmla="*/ 55978 h 561974"/>
              <a:gd name="connsiteX36" fmla="*/ 520815 w 632222"/>
              <a:gd name="connsiteY36" fmla="*/ 52685 h 561974"/>
              <a:gd name="connsiteX37" fmla="*/ 520815 w 632222"/>
              <a:gd name="connsiteY37" fmla="*/ 0 h 561974"/>
              <a:gd name="connsiteX38" fmla="*/ 566366 w 632222"/>
              <a:gd name="connsiteY38" fmla="*/ 18659 h 561974"/>
              <a:gd name="connsiteX39" fmla="*/ 613563 w 632222"/>
              <a:gd name="connsiteY39" fmla="*/ 65856 h 561974"/>
              <a:gd name="connsiteX40" fmla="*/ 632222 w 632222"/>
              <a:gd name="connsiteY40" fmla="*/ 111407 h 561974"/>
              <a:gd name="connsiteX41" fmla="*/ 613563 w 632222"/>
              <a:gd name="connsiteY41" fmla="*/ 156958 h 561974"/>
              <a:gd name="connsiteX42" fmla="*/ 324892 w 632222"/>
              <a:gd name="connsiteY42" fmla="*/ 445629 h 561974"/>
              <a:gd name="connsiteX43" fmla="*/ 226107 w 632222"/>
              <a:gd name="connsiteY43" fmla="*/ 456605 h 561974"/>
              <a:gd name="connsiteX44" fmla="*/ 188789 w 632222"/>
              <a:gd name="connsiteY44" fmla="*/ 443433 h 561974"/>
              <a:gd name="connsiteX45" fmla="*/ 175617 w 632222"/>
              <a:gd name="connsiteY45" fmla="*/ 406115 h 561974"/>
              <a:gd name="connsiteX46" fmla="*/ 186593 w 632222"/>
              <a:gd name="connsiteY46" fmla="*/ 307330 h 561974"/>
              <a:gd name="connsiteX47" fmla="*/ 475264 w 632222"/>
              <a:gd name="connsiteY47" fmla="*/ 18659 h 561974"/>
              <a:gd name="connsiteX48" fmla="*/ 520815 w 632222"/>
              <a:gd name="connsiteY48" fmla="*/ 0 h 56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82" tIns="50840" rIns="101682" bIns="50840" anchor="ctr"/>
          <a:lstStyle/>
          <a:p>
            <a:pPr algn="ctr" defTabSz="1016803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32481" y="70545"/>
            <a:ext cx="3662578" cy="579727"/>
          </a:xfrm>
          <a:prstGeom prst="rect">
            <a:avLst/>
          </a:prstGeom>
          <a:noFill/>
        </p:spPr>
        <p:txBody>
          <a:bodyPr wrap="none" lIns="101682" tIns="50840" rIns="101682" bIns="50840">
            <a:spAutoFit/>
          </a:bodyPr>
          <a:lstStyle/>
          <a:p>
            <a:pPr defTabSz="1016803">
              <a:defRPr/>
            </a:pPr>
            <a:r>
              <a:rPr lang="es-MX" sz="3100" b="1" dirty="0">
                <a:solidFill>
                  <a:prstClr val="black"/>
                </a:solidFill>
                <a:latin typeface="Calibri"/>
              </a:rPr>
              <a:t>EQUIPO DE TRABAJO</a:t>
            </a:r>
            <a:endParaRPr lang="es-CL" sz="31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4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8100"/>
            <a:ext cx="2631427" cy="85344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26" y="38099"/>
            <a:ext cx="3131198" cy="853440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26" y="49747"/>
            <a:ext cx="3334174" cy="852275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0" y="72766"/>
            <a:ext cx="3544098" cy="849973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495300" y="8172450"/>
            <a:ext cx="13849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800" b="1" dirty="0"/>
              <a:t>Halófito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67200" y="8172450"/>
            <a:ext cx="90069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800" b="1" dirty="0"/>
              <a:t>Vega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7029450" y="8172450"/>
            <a:ext cx="11645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800" b="1" dirty="0"/>
              <a:t>Coirón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9677400" y="8191500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800" b="1" dirty="0"/>
              <a:t>Murtilla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64080" y="280853"/>
            <a:ext cx="8237220" cy="919297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L" sz="5400" dirty="0">
                <a:solidFill>
                  <a:schemeClr val="tx1"/>
                </a:solidFill>
              </a:rPr>
              <a:t>Perfiles de suelo</a:t>
            </a:r>
          </a:p>
        </p:txBody>
      </p:sp>
    </p:spTree>
    <p:extLst>
      <p:ext uri="{BB962C8B-B14F-4D97-AF65-F5344CB8AC3E}">
        <p14:creationId xmlns:p14="http://schemas.microsoft.com/office/powerpoint/2010/main" val="13657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Contenido de Materia Orgánica del suelo </a:t>
            </a:r>
            <a:endParaRPr lang="es-CL" sz="54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A2CACAA8-16B0-4CF3-9F27-8F98527E8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905285"/>
              </p:ext>
            </p:extLst>
          </p:nvPr>
        </p:nvGraphicFramePr>
        <p:xfrm>
          <a:off x="1229029" y="2591496"/>
          <a:ext cx="9733941" cy="535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44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61995D-D7B2-47EF-988D-0186AD83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4700452"/>
            <a:ext cx="10058400" cy="1903783"/>
          </a:xfrm>
        </p:spPr>
        <p:txBody>
          <a:bodyPr>
            <a:normAutofit fontScale="90000"/>
          </a:bodyPr>
          <a:lstStyle/>
          <a:p>
            <a:r>
              <a:rPr lang="es-CL" sz="6000" b="1" i="1" dirty="0" smtClean="0"/>
              <a:t>Proyecto </a:t>
            </a:r>
            <a:r>
              <a:rPr lang="es-CL" sz="6000" b="1" i="1" dirty="0" err="1" smtClean="0"/>
              <a:t>Fondef</a:t>
            </a:r>
            <a:r>
              <a:rPr lang="es-CL" sz="6000" i="1" dirty="0" smtClean="0"/>
              <a:t>: Diseño </a:t>
            </a:r>
            <a:r>
              <a:rPr lang="es-CL" sz="6000" i="1" dirty="0"/>
              <a:t>de un modelo de stocks y flujos de carbono como activo ambiental, para mitigar el cambio climático en sistemas pastoriles </a:t>
            </a:r>
            <a:r>
              <a:rPr lang="es-CL" sz="6000" i="1" dirty="0" err="1"/>
              <a:t>subantárticos</a:t>
            </a:r>
            <a:endParaRPr lang="es-CL" sz="5400" dirty="0"/>
          </a:p>
        </p:txBody>
      </p:sp>
    </p:spTree>
    <p:extLst>
      <p:ext uri="{BB962C8B-B14F-4D97-AF65-F5344CB8AC3E}">
        <p14:creationId xmlns:p14="http://schemas.microsoft.com/office/powerpoint/2010/main" val="4405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7700" y="590549"/>
            <a:ext cx="11010900" cy="1123951"/>
          </a:xfrm>
        </p:spPr>
        <p:txBody>
          <a:bodyPr>
            <a:noAutofit/>
          </a:bodyPr>
          <a:lstStyle/>
          <a:p>
            <a:pPr algn="ctr"/>
            <a:r>
              <a:rPr lang="es-CL" sz="4400" dirty="0"/>
              <a:t>Aplicación de resultados</a:t>
            </a:r>
            <a:br>
              <a:rPr lang="es-CL" sz="4400" dirty="0"/>
            </a:br>
            <a:r>
              <a:rPr lang="es-CL" sz="4400" dirty="0"/>
              <a:t>Estimación capacidad de carga animal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xmlns="" id="{68F67FD1-5737-4747-BDDB-B013DE9B0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34" b="89717" l="7247" r="89555">
                        <a14:foregroundMark x1="7530" y1="11134" x2="7287" y2="24211"/>
                        <a14:foregroundMark x1="7530" y1="12105" x2="63563" y2="11619"/>
                        <a14:foregroundMark x1="10688" y1="89717" x2="71579" y2="87045"/>
                        <a14:backgroundMark x1="85425" y1="81215" x2="85425" y2="81215"/>
                        <a14:backgroundMark x1="87085" y1="75628" x2="90000" y2="93603"/>
                        <a14:backgroundMark x1="92915" y1="73927" x2="93887" y2="74899"/>
                        <a14:backgroundMark x1="82024" y1="70526" x2="75223" y2="92389"/>
                        <a14:backgroundMark x1="79352" y1="72713" x2="82024" y2="90931"/>
                        <a14:backgroundMark x1="83482" y1="71255" x2="95344" y2="91417"/>
                        <a14:backgroundMark x1="97530" y1="70526" x2="88057" y2="9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4" t="7237" r="960" b="6467"/>
          <a:stretch/>
        </p:blipFill>
        <p:spPr>
          <a:xfrm>
            <a:off x="544829" y="3272255"/>
            <a:ext cx="3598457" cy="32809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6881" y="6719545"/>
            <a:ext cx="2705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Superficie de cada </a:t>
            </a:r>
          </a:p>
          <a:p>
            <a:pPr algn="ctr"/>
            <a:r>
              <a:rPr lang="es-CL" sz="2000" b="1" dirty="0"/>
              <a:t>comunidad en el predio</a:t>
            </a:r>
          </a:p>
        </p:txBody>
      </p:sp>
      <p:sp>
        <p:nvSpPr>
          <p:cNvPr id="7" name="6 Flecha derecha"/>
          <p:cNvSpPr/>
          <p:nvPr/>
        </p:nvSpPr>
        <p:spPr>
          <a:xfrm rot="20124733">
            <a:off x="3657600" y="4245978"/>
            <a:ext cx="609600" cy="306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4132530" y="6719545"/>
            <a:ext cx="2816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Determinación de MS en</a:t>
            </a:r>
          </a:p>
          <a:p>
            <a:pPr algn="ctr"/>
            <a:r>
              <a:rPr lang="es-CL" sz="2000" b="1" dirty="0"/>
              <a:t>cada comunidad vegetal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295400" y="2724150"/>
            <a:ext cx="89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Etapa 1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991100" y="1943100"/>
            <a:ext cx="89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Etapa 2</a:t>
            </a:r>
          </a:p>
        </p:txBody>
      </p:sp>
      <p:sp>
        <p:nvSpPr>
          <p:cNvPr id="11" name="10 Flecha derecha"/>
          <p:cNvSpPr/>
          <p:nvPr/>
        </p:nvSpPr>
        <p:spPr>
          <a:xfrm rot="2059467">
            <a:off x="3657600" y="5465178"/>
            <a:ext cx="609600" cy="306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CuadroTexto"/>
          <p:cNvSpPr txBox="1"/>
          <p:nvPr/>
        </p:nvSpPr>
        <p:spPr>
          <a:xfrm rot="20389921">
            <a:off x="3312109" y="3844138"/>
            <a:ext cx="91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Terreno</a:t>
            </a:r>
          </a:p>
        </p:txBody>
      </p:sp>
      <p:sp>
        <p:nvSpPr>
          <p:cNvPr id="13" name="12 CuadroTexto"/>
          <p:cNvSpPr txBox="1"/>
          <p:nvPr/>
        </p:nvSpPr>
        <p:spPr>
          <a:xfrm rot="1680879">
            <a:off x="3272952" y="5825338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Teledetección</a:t>
            </a:r>
          </a:p>
        </p:txBody>
      </p:sp>
      <p:pic>
        <p:nvPicPr>
          <p:cNvPr id="15" name="Picture 5" descr="D:\FONDEF\PPT REUNION DIRECTORIO\skyrocket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15" y="5310241"/>
            <a:ext cx="157003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Flecha derecha"/>
          <p:cNvSpPr/>
          <p:nvPr/>
        </p:nvSpPr>
        <p:spPr>
          <a:xfrm rot="2187314">
            <a:off x="6682868" y="4398378"/>
            <a:ext cx="609600" cy="306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Flecha derecha"/>
          <p:cNvSpPr/>
          <p:nvPr/>
        </p:nvSpPr>
        <p:spPr>
          <a:xfrm rot="20443903">
            <a:off x="6680584" y="5546633"/>
            <a:ext cx="609600" cy="306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8" name="Marcador de contenido 6">
            <a:extLst>
              <a:ext uri="{FF2B5EF4-FFF2-40B4-BE49-F238E27FC236}">
                <a16:creationId xmlns:a16="http://schemas.microsoft.com/office/drawing/2014/main" xmlns="" id="{3D52BABB-2302-41A8-8B66-EC93DC7B23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829372"/>
              </p:ext>
            </p:extLst>
          </p:nvPr>
        </p:nvGraphicFramePr>
        <p:xfrm>
          <a:off x="7407137" y="3380836"/>
          <a:ext cx="3432313" cy="308663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59791">
                  <a:extLst>
                    <a:ext uri="{9D8B030D-6E8A-4147-A177-3AD203B41FA5}">
                      <a16:colId xmlns:a16="http://schemas.microsoft.com/office/drawing/2014/main" xmlns="" val="3199852923"/>
                    </a:ext>
                  </a:extLst>
                </a:gridCol>
                <a:gridCol w="1672522">
                  <a:extLst>
                    <a:ext uri="{9D8B030D-6E8A-4147-A177-3AD203B41FA5}">
                      <a16:colId xmlns:a16="http://schemas.microsoft.com/office/drawing/2014/main" xmlns="" val="3142707731"/>
                    </a:ext>
                  </a:extLst>
                </a:gridCol>
              </a:tblGrid>
              <a:tr h="353010">
                <a:tc>
                  <a:txBody>
                    <a:bodyPr/>
                    <a:lstStyle/>
                    <a:p>
                      <a:pPr algn="ctr" fontAlgn="b"/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1199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u="none" strike="noStrike" dirty="0">
                          <a:effectLst/>
                        </a:rPr>
                        <a:t>Prod.MS</a:t>
                      </a:r>
                    </a:p>
                    <a:p>
                      <a:pPr marL="0" marR="0" lvl="0" indent="0" algn="ctr" defTabSz="1199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u="none" strike="noStrike" dirty="0">
                          <a:effectLst/>
                        </a:rPr>
                        <a:t>Total</a:t>
                      </a:r>
                      <a:endParaRPr lang="es-MX" sz="24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65105561"/>
                  </a:ext>
                </a:extLst>
              </a:tr>
              <a:tr h="397871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</a:rPr>
                        <a:t> </a:t>
                      </a:r>
                      <a:r>
                        <a:rPr lang="es-CL" sz="2400" b="1" u="none" strike="noStrike" dirty="0">
                          <a:effectLst/>
                        </a:rPr>
                        <a:t>Comunidad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63818788"/>
                  </a:ext>
                </a:extLst>
              </a:tr>
              <a:tr h="397871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</a:rPr>
                        <a:t>Coironal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</a:rPr>
                        <a:t>236.919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39024155"/>
                  </a:ext>
                </a:extLst>
              </a:tr>
              <a:tr h="397871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</a:rPr>
                        <a:t>Vega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</a:rPr>
                        <a:t>589.595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96740506"/>
                  </a:ext>
                </a:extLst>
              </a:tr>
              <a:tr h="397871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>
                          <a:effectLst/>
                        </a:rPr>
                        <a:t>Pastos Cortos</a:t>
                      </a:r>
                      <a:endParaRPr lang="es-CL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</a:rPr>
                        <a:t>54.827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79628475"/>
                  </a:ext>
                </a:extLst>
              </a:tr>
              <a:tr h="397871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</a:rPr>
                        <a:t>Brezal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</a:rPr>
                        <a:t>18.799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278899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900.140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17602153"/>
                  </a:ext>
                </a:extLst>
              </a:tr>
            </a:tbl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8648700" y="2724150"/>
            <a:ext cx="89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Etapa 3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230309" y="6719545"/>
            <a:ext cx="439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Área comunidad x </a:t>
            </a:r>
            <a:r>
              <a:rPr lang="es-CL" sz="2000" b="1" dirty="0" err="1"/>
              <a:t>Prod</a:t>
            </a:r>
            <a:r>
              <a:rPr lang="es-CL" sz="2000" b="1" dirty="0"/>
              <a:t>. MS comunidad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59" y="2312432"/>
            <a:ext cx="2242151" cy="29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360742" y="6948145"/>
            <a:ext cx="4436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Determinación de carga animal</a:t>
            </a:r>
          </a:p>
          <a:p>
            <a:pPr algn="ctr"/>
            <a:r>
              <a:rPr lang="es-CL" sz="2000" b="1" dirty="0"/>
              <a:t>para cada comunidad vegetal del predio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5734050" y="5007978"/>
            <a:ext cx="609600" cy="306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2457450" y="2476500"/>
            <a:ext cx="89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Etapa 4</a:t>
            </a:r>
          </a:p>
        </p:txBody>
      </p:sp>
      <p:graphicFrame>
        <p:nvGraphicFramePr>
          <p:cNvPr id="21" name="Tabla 7">
            <a:extLst>
              <a:ext uri="{FF2B5EF4-FFF2-40B4-BE49-F238E27FC236}">
                <a16:creationId xmlns:a16="http://schemas.microsoft.com/office/drawing/2014/main" xmlns="" id="{0DFE905B-3B6C-411F-B7CE-D55A5C37E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73790"/>
              </p:ext>
            </p:extLst>
          </p:nvPr>
        </p:nvGraphicFramePr>
        <p:xfrm>
          <a:off x="1463495" y="3374266"/>
          <a:ext cx="3889513" cy="29260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34845">
                  <a:extLst>
                    <a:ext uri="{9D8B030D-6E8A-4147-A177-3AD203B41FA5}">
                      <a16:colId xmlns:a16="http://schemas.microsoft.com/office/drawing/2014/main" xmlns="" val="2485368675"/>
                    </a:ext>
                  </a:extLst>
                </a:gridCol>
                <a:gridCol w="1754668">
                  <a:extLst>
                    <a:ext uri="{9D8B030D-6E8A-4147-A177-3AD203B41FA5}">
                      <a16:colId xmlns:a16="http://schemas.microsoft.com/office/drawing/2014/main" xmlns="" val="1233699456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1199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s-CL" sz="2400" u="none" strike="noStrike" dirty="0">
                          <a:effectLst/>
                        </a:rPr>
                        <a:t> </a:t>
                      </a:r>
                      <a:r>
                        <a:rPr lang="es-CL" sz="2400" b="1" u="none" strike="noStrike" dirty="0">
                          <a:effectLst/>
                        </a:rPr>
                        <a:t>Comunidad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199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b="1" u="none" strike="noStrike" dirty="0">
                          <a:effectLst/>
                          <a:latin typeface="+mn-lt"/>
                        </a:rPr>
                        <a:t>Capacidad de carga </a:t>
                      </a:r>
                      <a:r>
                        <a:rPr lang="es-MX" sz="2400" b="1" u="none" strike="noStrike" dirty="0">
                          <a:effectLst/>
                          <a:latin typeface="+mn-lt"/>
                        </a:rPr>
                        <a:t>animal (</a:t>
                      </a:r>
                      <a:r>
                        <a:rPr lang="es-MX" sz="2400" b="1" u="none" strike="noStrike" dirty="0" err="1">
                          <a:effectLst/>
                          <a:latin typeface="+mn-lt"/>
                        </a:rPr>
                        <a:t>eo</a:t>
                      </a:r>
                      <a:r>
                        <a:rPr lang="es-MX" sz="2400" b="1" u="none" strike="noStrike" dirty="0">
                          <a:effectLst/>
                          <a:latin typeface="+mn-lt"/>
                        </a:rPr>
                        <a:t>/ha/año)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311181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Coironal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363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58885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>
                          <a:effectLst/>
                          <a:latin typeface="+mn-lt"/>
                        </a:rPr>
                        <a:t>Vega</a:t>
                      </a:r>
                      <a:endParaRPr lang="es-CL" sz="2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904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357782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Brezal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29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992580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Pastos Cortos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u="none" strike="noStrike" dirty="0">
                          <a:effectLst/>
                          <a:latin typeface="+mn-lt"/>
                        </a:rPr>
                        <a:t>84</a:t>
                      </a:r>
                      <a:endParaRPr lang="es-C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935093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2400" b="1" u="none" strike="noStrike" dirty="0">
                          <a:effectLst/>
                          <a:latin typeface="+mn-lt"/>
                        </a:rPr>
                        <a:t>1381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44360183"/>
                  </a:ext>
                </a:extLst>
              </a:tr>
            </a:tbl>
          </a:graphicData>
        </a:graphic>
      </p:graphicFrame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89" y="3093483"/>
            <a:ext cx="3915322" cy="3631168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8210550" y="2476500"/>
            <a:ext cx="89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Etapa 5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7255726" y="6948145"/>
            <a:ext cx="3275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Ajuste de carga animal entre </a:t>
            </a:r>
          </a:p>
          <a:p>
            <a:pPr algn="ctr"/>
            <a:r>
              <a:rPr lang="es-CL" sz="2000" b="1" dirty="0"/>
              <a:t>lo calculado y lo utilizado</a:t>
            </a: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647700" y="590549"/>
            <a:ext cx="11010900" cy="1123951"/>
          </a:xfrm>
        </p:spPr>
        <p:txBody>
          <a:bodyPr>
            <a:noAutofit/>
          </a:bodyPr>
          <a:lstStyle/>
          <a:p>
            <a:pPr algn="ctr"/>
            <a:r>
              <a:rPr lang="es-CL" sz="4400" dirty="0"/>
              <a:t>Aplicación de resultados</a:t>
            </a:r>
            <a:br>
              <a:rPr lang="es-CL" sz="4400" dirty="0"/>
            </a:br>
            <a:r>
              <a:rPr lang="es-CL" sz="4400" dirty="0"/>
              <a:t>Estimación capacidad de carga animal</a:t>
            </a:r>
          </a:p>
        </p:txBody>
      </p:sp>
    </p:spTree>
    <p:extLst>
      <p:ext uri="{BB962C8B-B14F-4D97-AF65-F5344CB8AC3E}">
        <p14:creationId xmlns:p14="http://schemas.microsoft.com/office/powerpoint/2010/main" val="17257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4889500"/>
            <a:ext cx="6438900" cy="411003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0650"/>
            <a:ext cx="5753099" cy="48895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0"/>
            <a:ext cx="6438900" cy="48895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3099" cy="4889500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4B174DD-4390-4D27-8CC8-A88BEE77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1" y="4505462"/>
            <a:ext cx="10058399" cy="114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2000"/>
              </a:lnSpc>
              <a:buClrTx/>
              <a:buFontTx/>
              <a:buNone/>
            </a:pPr>
            <a:r>
              <a:rPr lang="es-CL" altLang="es-CL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PROYECTO: FONDEF ID20I10338 </a:t>
            </a:r>
            <a:r>
              <a:rPr lang="es-CL" altLang="es-CL" sz="2000" dirty="0">
                <a:solidFill>
                  <a:schemeClr val="tx1"/>
                </a:solidFill>
                <a:latin typeface="Verdana" panose="020B0604030504040204" pitchFamily="34" charset="0"/>
              </a:rPr>
              <a:t>Aplicación de Tecnologías de la Información Geográfica para desarrollar un sistema de ganadería sustentable en la Región de Magallanes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E1D51DE3-EA8D-4D47-9202-D7FD48B3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" b="98354" l="0" r="100000">
                        <a14:foregroundMark x1="22634" y1="11934" x2="25103" y2="90947"/>
                        <a14:foregroundMark x1="33745" y1="94239" x2="49383" y2="98354"/>
                        <a14:foregroundMark x1="55556" y1="87654" x2="55144" y2="95062"/>
                        <a14:foregroundMark x1="50206" y1="93827" x2="49794" y2="95062"/>
                        <a14:backgroundMark x1="7407" y1="97942" x2="7407" y2="97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96" y="7813338"/>
            <a:ext cx="100806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18B18BDC-85A8-415D-93B1-B7426E27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0" y="7813338"/>
            <a:ext cx="11112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xmlns="" id="{0A573026-16D8-4EE1-837A-A1E8F5E6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806" y="8041598"/>
            <a:ext cx="5134388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Departamento de Cs. Agropecuarias y Acuícolas</a:t>
            </a:r>
          </a:p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Facultad de ciencias</a:t>
            </a:r>
          </a:p>
          <a:p>
            <a:pPr algn="r" eaLnBrk="1">
              <a:lnSpc>
                <a:spcPct val="102000"/>
              </a:lnSpc>
              <a:buClrTx/>
              <a:buFontTx/>
              <a:buNone/>
            </a:pPr>
            <a:r>
              <a:rPr lang="es-CL" alt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Universidad de Magallanes</a:t>
            </a:r>
          </a:p>
        </p:txBody>
      </p:sp>
    </p:spTree>
    <p:extLst>
      <p:ext uri="{BB962C8B-B14F-4D97-AF65-F5344CB8AC3E}">
        <p14:creationId xmlns:p14="http://schemas.microsoft.com/office/powerpoint/2010/main" val="21671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97921" y="468622"/>
            <a:ext cx="2918400" cy="8198347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86401" y="468622"/>
            <a:ext cx="2933760" cy="619789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Osvaldo Vidal Ojeda</a:t>
            </a: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211200" y="4391432"/>
            <a:ext cx="2616961" cy="25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n-US" altLang="es-CL" sz="1600" b="1">
                <a:solidFill>
                  <a:srgbClr val="FFFFFF"/>
                </a:solidFill>
                <a:latin typeface="Calibri" pitchFamily="34" charset="0"/>
              </a:rPr>
              <a:t>Lic. en Cs. Biológicas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n-US" altLang="es-CL" sz="1600" b="1">
                <a:solidFill>
                  <a:srgbClr val="FFFFFF"/>
                </a:solidFill>
                <a:latin typeface="Calibri" pitchFamily="34" charset="0"/>
              </a:rPr>
              <a:t>Doctor Rerum Naturalium</a:t>
            </a:r>
          </a:p>
          <a:p>
            <a:pPr marL="187938" indent="-187938" algn="just">
              <a:buClr>
                <a:srgbClr val="FFFFFF"/>
              </a:buClr>
              <a:buSzPct val="100000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endParaRPr lang="en-US" altLang="es-CL" sz="1600" b="1">
              <a:solidFill>
                <a:srgbClr val="FFFFFF"/>
              </a:solidFill>
              <a:latin typeface="Calibri" pitchFamily="34" charset="0"/>
            </a:endParaRP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n-US" altLang="es-CL" sz="1600" b="1">
                <a:solidFill>
                  <a:srgbClr val="000000"/>
                </a:solidFill>
                <a:latin typeface="Calibri" pitchFamily="34" charset="0"/>
              </a:rPr>
              <a:t>Profesor Asociado. Instituto de la Patagonia U. de Magallanes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n-US" altLang="es-CL" sz="1600" b="1">
                <a:solidFill>
                  <a:srgbClr val="000000"/>
                </a:solidFill>
                <a:latin typeface="Calibri" pitchFamily="34" charset="0"/>
              </a:rPr>
              <a:t>Especialidad: Restauración ecológica y macroecología. Botánica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97921" y="3781721"/>
            <a:ext cx="2918400" cy="481218"/>
          </a:xfrm>
          <a:prstGeom prst="rect">
            <a:avLst/>
          </a:prstGeom>
          <a:solidFill>
            <a:srgbClr val="2038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CO-INVESTIGADOR</a:t>
            </a:r>
          </a:p>
        </p:txBody>
      </p:sp>
      <p:sp>
        <p:nvSpPr>
          <p:cNvPr id="62470" name="Freeform 5"/>
          <p:cNvSpPr>
            <a:spLocks noChangeArrowheads="1"/>
          </p:cNvSpPr>
          <p:nvPr/>
        </p:nvSpPr>
        <p:spPr bwMode="auto">
          <a:xfrm>
            <a:off x="524161" y="8241179"/>
            <a:ext cx="264960" cy="312414"/>
          </a:xfrm>
          <a:custGeom>
            <a:avLst/>
            <a:gdLst>
              <a:gd name="T0" fmla="*/ 266 w 632222"/>
              <a:gd name="T1" fmla="*/ 82 h 561974"/>
              <a:gd name="T2" fmla="*/ 143 w 632222"/>
              <a:gd name="T3" fmla="*/ 213 h 561974"/>
              <a:gd name="T4" fmla="*/ 138 w 632222"/>
              <a:gd name="T5" fmla="*/ 259 h 561974"/>
              <a:gd name="T6" fmla="*/ 181 w 632222"/>
              <a:gd name="T7" fmla="*/ 254 h 561974"/>
              <a:gd name="T8" fmla="*/ 304 w 632222"/>
              <a:gd name="T9" fmla="*/ 123 h 561974"/>
              <a:gd name="T10" fmla="*/ 32 w 632222"/>
              <a:gd name="T11" fmla="*/ 45 h 561974"/>
              <a:gd name="T12" fmla="*/ 213 w 632222"/>
              <a:gd name="T13" fmla="*/ 45 h 561974"/>
              <a:gd name="T14" fmla="*/ 218 w 632222"/>
              <a:gd name="T15" fmla="*/ 49 h 561974"/>
              <a:gd name="T16" fmla="*/ 216 w 632222"/>
              <a:gd name="T17" fmla="*/ 55 h 561974"/>
              <a:gd name="T18" fmla="*/ 195 w 632222"/>
              <a:gd name="T19" fmla="*/ 77 h 561974"/>
              <a:gd name="T20" fmla="*/ 192 w 632222"/>
              <a:gd name="T21" fmla="*/ 79 h 561974"/>
              <a:gd name="T22" fmla="*/ 32 w 632222"/>
              <a:gd name="T23" fmla="*/ 79 h 561974"/>
              <a:gd name="T24" fmla="*/ 32 w 632222"/>
              <a:gd name="T25" fmla="*/ 327 h 561974"/>
              <a:gd name="T26" fmla="*/ 264 w 632222"/>
              <a:gd name="T27" fmla="*/ 327 h 561974"/>
              <a:gd name="T28" fmla="*/ 264 w 632222"/>
              <a:gd name="T29" fmla="*/ 247 h 561974"/>
              <a:gd name="T30" fmla="*/ 266 w 632222"/>
              <a:gd name="T31" fmla="*/ 243 h 561974"/>
              <a:gd name="T32" fmla="*/ 287 w 632222"/>
              <a:gd name="T33" fmla="*/ 221 h 561974"/>
              <a:gd name="T34" fmla="*/ 293 w 632222"/>
              <a:gd name="T35" fmla="*/ 219 h 561974"/>
              <a:gd name="T36" fmla="*/ 296 w 632222"/>
              <a:gd name="T37" fmla="*/ 225 h 561974"/>
              <a:gd name="T38" fmla="*/ 296 w 632222"/>
              <a:gd name="T39" fmla="*/ 327 h 561974"/>
              <a:gd name="T40" fmla="*/ 287 w 632222"/>
              <a:gd name="T41" fmla="*/ 351 h 561974"/>
              <a:gd name="T42" fmla="*/ 264 w 632222"/>
              <a:gd name="T43" fmla="*/ 361 h 561974"/>
              <a:gd name="T44" fmla="*/ 32 w 632222"/>
              <a:gd name="T45" fmla="*/ 361 h 561974"/>
              <a:gd name="T46" fmla="*/ 9 w 632222"/>
              <a:gd name="T47" fmla="*/ 351 h 561974"/>
              <a:gd name="T48" fmla="*/ 0 w 632222"/>
              <a:gd name="T49" fmla="*/ 327 h 561974"/>
              <a:gd name="T50" fmla="*/ 0 w 632222"/>
              <a:gd name="T51" fmla="*/ 79 h 561974"/>
              <a:gd name="T52" fmla="*/ 9 w 632222"/>
              <a:gd name="T53" fmla="*/ 55 h 561974"/>
              <a:gd name="T54" fmla="*/ 32 w 632222"/>
              <a:gd name="T55" fmla="*/ 45 h 561974"/>
              <a:gd name="T56" fmla="*/ 314 w 632222"/>
              <a:gd name="T57" fmla="*/ 34 h 561974"/>
              <a:gd name="T58" fmla="*/ 309 w 632222"/>
              <a:gd name="T59" fmla="*/ 36 h 561974"/>
              <a:gd name="T60" fmla="*/ 288 w 632222"/>
              <a:gd name="T61" fmla="*/ 58 h 561974"/>
              <a:gd name="T62" fmla="*/ 326 w 632222"/>
              <a:gd name="T63" fmla="*/ 99 h 561974"/>
              <a:gd name="T64" fmla="*/ 347 w 632222"/>
              <a:gd name="T65" fmla="*/ 77 h 561974"/>
              <a:gd name="T66" fmla="*/ 349 w 632222"/>
              <a:gd name="T67" fmla="*/ 71 h 561974"/>
              <a:gd name="T68" fmla="*/ 347 w 632222"/>
              <a:gd name="T69" fmla="*/ 66 h 561974"/>
              <a:gd name="T70" fmla="*/ 318 w 632222"/>
              <a:gd name="T71" fmla="*/ 36 h 561974"/>
              <a:gd name="T72" fmla="*/ 314 w 632222"/>
              <a:gd name="T73" fmla="*/ 34 h 561974"/>
              <a:gd name="T74" fmla="*/ 314 w 632222"/>
              <a:gd name="T75" fmla="*/ 0 h 561974"/>
              <a:gd name="T76" fmla="*/ 341 w 632222"/>
              <a:gd name="T77" fmla="*/ 12 h 561974"/>
              <a:gd name="T78" fmla="*/ 369 w 632222"/>
              <a:gd name="T79" fmla="*/ 42 h 561974"/>
              <a:gd name="T80" fmla="*/ 380 w 632222"/>
              <a:gd name="T81" fmla="*/ 71 h 561974"/>
              <a:gd name="T82" fmla="*/ 369 w 632222"/>
              <a:gd name="T83" fmla="*/ 101 h 561974"/>
              <a:gd name="T84" fmla="*/ 195 w 632222"/>
              <a:gd name="T85" fmla="*/ 287 h 561974"/>
              <a:gd name="T86" fmla="*/ 136 w 632222"/>
              <a:gd name="T87" fmla="*/ 294 h 561974"/>
              <a:gd name="T88" fmla="*/ 114 w 632222"/>
              <a:gd name="T89" fmla="*/ 285 h 561974"/>
              <a:gd name="T90" fmla="*/ 106 w 632222"/>
              <a:gd name="T91" fmla="*/ 261 h 561974"/>
              <a:gd name="T92" fmla="*/ 112 w 632222"/>
              <a:gd name="T93" fmla="*/ 198 h 561974"/>
              <a:gd name="T94" fmla="*/ 286 w 632222"/>
              <a:gd name="T95" fmla="*/ 12 h 561974"/>
              <a:gd name="T96" fmla="*/ 314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789121" y="8185751"/>
            <a:ext cx="2227200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 dirty="0">
                <a:solidFill>
                  <a:srgbClr val="FFFFFF"/>
                </a:solidFill>
              </a:rPr>
              <a:t>osvaldo.vidal@umag.cl</a:t>
            </a:r>
          </a:p>
        </p:txBody>
      </p:sp>
      <p:sp>
        <p:nvSpPr>
          <p:cNvPr id="62472" name="Rectangle 7"/>
          <p:cNvSpPr>
            <a:spLocks noChangeArrowheads="1"/>
          </p:cNvSpPr>
          <p:nvPr/>
        </p:nvSpPr>
        <p:spPr bwMode="auto">
          <a:xfrm>
            <a:off x="3148800" y="468622"/>
            <a:ext cx="2918400" cy="8198347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2473" name="Rectangle 8"/>
          <p:cNvSpPr>
            <a:spLocks noChangeArrowheads="1"/>
          </p:cNvSpPr>
          <p:nvPr/>
        </p:nvSpPr>
        <p:spPr bwMode="auto">
          <a:xfrm>
            <a:off x="3154561" y="456025"/>
            <a:ext cx="2918400" cy="619789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Paulo Corti González</a:t>
            </a:r>
          </a:p>
        </p:txBody>
      </p:sp>
      <p:sp>
        <p:nvSpPr>
          <p:cNvPr id="62474" name="Rectangle 9"/>
          <p:cNvSpPr>
            <a:spLocks noChangeArrowheads="1"/>
          </p:cNvSpPr>
          <p:nvPr/>
        </p:nvSpPr>
        <p:spPr bwMode="auto">
          <a:xfrm>
            <a:off x="3148800" y="3781722"/>
            <a:ext cx="2918400" cy="491295"/>
          </a:xfrm>
          <a:prstGeom prst="rect">
            <a:avLst/>
          </a:prstGeom>
          <a:solidFill>
            <a:srgbClr val="C55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CO-INVESTIGADOR</a:t>
            </a:r>
          </a:p>
        </p:txBody>
      </p:sp>
      <p:sp>
        <p:nvSpPr>
          <p:cNvPr id="62475" name="Freeform 10"/>
          <p:cNvSpPr>
            <a:spLocks noChangeArrowheads="1"/>
          </p:cNvSpPr>
          <p:nvPr/>
        </p:nvSpPr>
        <p:spPr bwMode="auto">
          <a:xfrm>
            <a:off x="3861121" y="8221024"/>
            <a:ext cx="247679" cy="325011"/>
          </a:xfrm>
          <a:custGeom>
            <a:avLst/>
            <a:gdLst>
              <a:gd name="T0" fmla="*/ 165 w 632222"/>
              <a:gd name="T1" fmla="*/ 108 h 561974"/>
              <a:gd name="T2" fmla="*/ 89 w 632222"/>
              <a:gd name="T3" fmla="*/ 281 h 561974"/>
              <a:gd name="T4" fmla="*/ 86 w 632222"/>
              <a:gd name="T5" fmla="*/ 342 h 561974"/>
              <a:gd name="T6" fmla="*/ 113 w 632222"/>
              <a:gd name="T7" fmla="*/ 335 h 561974"/>
              <a:gd name="T8" fmla="*/ 189 w 632222"/>
              <a:gd name="T9" fmla="*/ 162 h 561974"/>
              <a:gd name="T10" fmla="*/ 20 w 632222"/>
              <a:gd name="T11" fmla="*/ 60 h 561974"/>
              <a:gd name="T12" fmla="*/ 132 w 632222"/>
              <a:gd name="T13" fmla="*/ 60 h 561974"/>
              <a:gd name="T14" fmla="*/ 135 w 632222"/>
              <a:gd name="T15" fmla="*/ 64 h 561974"/>
              <a:gd name="T16" fmla="*/ 134 w 632222"/>
              <a:gd name="T17" fmla="*/ 73 h 561974"/>
              <a:gd name="T18" fmla="*/ 121 w 632222"/>
              <a:gd name="T19" fmla="*/ 102 h 561974"/>
              <a:gd name="T20" fmla="*/ 119 w 632222"/>
              <a:gd name="T21" fmla="*/ 104 h 561974"/>
              <a:gd name="T22" fmla="*/ 20 w 632222"/>
              <a:gd name="T23" fmla="*/ 104 h 561974"/>
              <a:gd name="T24" fmla="*/ 20 w 632222"/>
              <a:gd name="T25" fmla="*/ 432 h 561974"/>
              <a:gd name="T26" fmla="*/ 164 w 632222"/>
              <a:gd name="T27" fmla="*/ 432 h 561974"/>
              <a:gd name="T28" fmla="*/ 164 w 632222"/>
              <a:gd name="T29" fmla="*/ 326 h 561974"/>
              <a:gd name="T30" fmla="*/ 165 w 632222"/>
              <a:gd name="T31" fmla="*/ 321 h 561974"/>
              <a:gd name="T32" fmla="*/ 178 w 632222"/>
              <a:gd name="T33" fmla="*/ 292 h 561974"/>
              <a:gd name="T34" fmla="*/ 182 w 632222"/>
              <a:gd name="T35" fmla="*/ 290 h 561974"/>
              <a:gd name="T36" fmla="*/ 184 w 632222"/>
              <a:gd name="T37" fmla="*/ 297 h 561974"/>
              <a:gd name="T38" fmla="*/ 184 w 632222"/>
              <a:gd name="T39" fmla="*/ 432 h 561974"/>
              <a:gd name="T40" fmla="*/ 178 w 632222"/>
              <a:gd name="T41" fmla="*/ 464 h 561974"/>
              <a:gd name="T42" fmla="*/ 164 w 632222"/>
              <a:gd name="T43" fmla="*/ 477 h 561974"/>
              <a:gd name="T44" fmla="*/ 20 w 632222"/>
              <a:gd name="T45" fmla="*/ 477 h 561974"/>
              <a:gd name="T46" fmla="*/ 6 w 632222"/>
              <a:gd name="T47" fmla="*/ 464 h 561974"/>
              <a:gd name="T48" fmla="*/ 0 w 632222"/>
              <a:gd name="T49" fmla="*/ 432 h 561974"/>
              <a:gd name="T50" fmla="*/ 0 w 632222"/>
              <a:gd name="T51" fmla="*/ 104 h 561974"/>
              <a:gd name="T52" fmla="*/ 6 w 632222"/>
              <a:gd name="T53" fmla="*/ 73 h 561974"/>
              <a:gd name="T54" fmla="*/ 20 w 632222"/>
              <a:gd name="T55" fmla="*/ 60 h 561974"/>
              <a:gd name="T56" fmla="*/ 195 w 632222"/>
              <a:gd name="T57" fmla="*/ 44 h 561974"/>
              <a:gd name="T58" fmla="*/ 192 w 632222"/>
              <a:gd name="T59" fmla="*/ 47 h 561974"/>
              <a:gd name="T60" fmla="*/ 179 w 632222"/>
              <a:gd name="T61" fmla="*/ 77 h 561974"/>
              <a:gd name="T62" fmla="*/ 203 w 632222"/>
              <a:gd name="T63" fmla="*/ 130 h 561974"/>
              <a:gd name="T64" fmla="*/ 216 w 632222"/>
              <a:gd name="T65" fmla="*/ 101 h 561974"/>
              <a:gd name="T66" fmla="*/ 217 w 632222"/>
              <a:gd name="T67" fmla="*/ 94 h 561974"/>
              <a:gd name="T68" fmla="*/ 216 w 632222"/>
              <a:gd name="T69" fmla="*/ 87 h 561974"/>
              <a:gd name="T70" fmla="*/ 198 w 632222"/>
              <a:gd name="T71" fmla="*/ 47 h 561974"/>
              <a:gd name="T72" fmla="*/ 195 w 632222"/>
              <a:gd name="T73" fmla="*/ 44 h 561974"/>
              <a:gd name="T74" fmla="*/ 195 w 632222"/>
              <a:gd name="T75" fmla="*/ 0 h 561974"/>
              <a:gd name="T76" fmla="*/ 212 w 632222"/>
              <a:gd name="T77" fmla="*/ 16 h 561974"/>
              <a:gd name="T78" fmla="*/ 230 w 632222"/>
              <a:gd name="T79" fmla="*/ 56 h 561974"/>
              <a:gd name="T80" fmla="*/ 237 w 632222"/>
              <a:gd name="T81" fmla="*/ 94 h 561974"/>
              <a:gd name="T82" fmla="*/ 230 w 632222"/>
              <a:gd name="T83" fmla="*/ 133 h 561974"/>
              <a:gd name="T84" fmla="*/ 121 w 632222"/>
              <a:gd name="T85" fmla="*/ 378 h 561974"/>
              <a:gd name="T86" fmla="*/ 85 w 632222"/>
              <a:gd name="T87" fmla="*/ 387 h 561974"/>
              <a:gd name="T88" fmla="*/ 71 w 632222"/>
              <a:gd name="T89" fmla="*/ 376 h 561974"/>
              <a:gd name="T90" fmla="*/ 66 w 632222"/>
              <a:gd name="T91" fmla="*/ 344 h 561974"/>
              <a:gd name="T92" fmla="*/ 70 w 632222"/>
              <a:gd name="T93" fmla="*/ 261 h 561974"/>
              <a:gd name="T94" fmla="*/ 178 w 632222"/>
              <a:gd name="T95" fmla="*/ 16 h 561974"/>
              <a:gd name="T96" fmla="*/ 195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2476" name="Text Box 11"/>
          <p:cNvSpPr txBox="1">
            <a:spLocks noChangeArrowheads="1"/>
          </p:cNvSpPr>
          <p:nvPr/>
        </p:nvSpPr>
        <p:spPr bwMode="auto">
          <a:xfrm>
            <a:off x="4126081" y="8185751"/>
            <a:ext cx="1487999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>
                <a:solidFill>
                  <a:srgbClr val="FFFFFF"/>
                </a:solidFill>
              </a:rPr>
              <a:t>pcorti@uach.cl</a:t>
            </a:r>
          </a:p>
        </p:txBody>
      </p:sp>
      <p:sp>
        <p:nvSpPr>
          <p:cNvPr id="62477" name="Rectangle 12"/>
          <p:cNvSpPr>
            <a:spLocks noChangeArrowheads="1"/>
          </p:cNvSpPr>
          <p:nvPr/>
        </p:nvSpPr>
        <p:spPr bwMode="auto">
          <a:xfrm>
            <a:off x="3127681" y="4260420"/>
            <a:ext cx="2918400" cy="354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Médico Veterinario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Magíster en Biología de la Vida Silvestre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PhD en Ecología Animal</a:t>
            </a:r>
          </a:p>
          <a:p>
            <a:pPr marL="187938" indent="-187938" algn="just">
              <a:buClr>
                <a:srgbClr val="FFFFFF"/>
              </a:buClr>
              <a:buSzPct val="100000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endParaRPr lang="es-MX" altLang="es-CL" sz="1600" b="1">
              <a:solidFill>
                <a:srgbClr val="FFFFFF"/>
              </a:solidFill>
              <a:latin typeface="Calibri" pitchFamily="34" charset="0"/>
            </a:endParaRP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Académico Instituto Ciencia Animal, U. Austral de Chile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Especialidad: Conservación y Manejo de Vida Silvestre a través de herramientas demográficas, conductuales y moleculares. conflictos entre ganadería y vida silvestre.</a:t>
            </a:r>
          </a:p>
        </p:txBody>
      </p:sp>
      <p:sp>
        <p:nvSpPr>
          <p:cNvPr id="62478" name="Rectangle 13"/>
          <p:cNvSpPr>
            <a:spLocks noChangeArrowheads="1"/>
          </p:cNvSpPr>
          <p:nvPr/>
        </p:nvSpPr>
        <p:spPr bwMode="auto">
          <a:xfrm>
            <a:off x="6178560" y="468622"/>
            <a:ext cx="2908801" cy="8198347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2479" name="Rectangle 14"/>
          <p:cNvSpPr>
            <a:spLocks noChangeArrowheads="1"/>
          </p:cNvSpPr>
          <p:nvPr/>
        </p:nvSpPr>
        <p:spPr bwMode="auto">
          <a:xfrm>
            <a:off x="6178560" y="456025"/>
            <a:ext cx="2908801" cy="849060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Giorgio Castellaro Galdames</a:t>
            </a:r>
          </a:p>
        </p:txBody>
      </p:sp>
      <p:sp>
        <p:nvSpPr>
          <p:cNvPr id="62480" name="Rectangle 15"/>
          <p:cNvSpPr>
            <a:spLocks noChangeArrowheads="1"/>
          </p:cNvSpPr>
          <p:nvPr/>
        </p:nvSpPr>
        <p:spPr bwMode="auto">
          <a:xfrm>
            <a:off x="6074880" y="4310811"/>
            <a:ext cx="3012481" cy="281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Ingeniero Agrónomo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Magíster Ciencias Animales</a:t>
            </a:r>
          </a:p>
          <a:p>
            <a:pPr marL="187938" indent="-187938" algn="just">
              <a:buClr>
                <a:srgbClr val="FFFFFF"/>
              </a:buClr>
              <a:buSzPct val="100000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endParaRPr lang="es-MX" altLang="es-CL" sz="1600" b="1">
              <a:solidFill>
                <a:srgbClr val="FFFFFF"/>
              </a:solidFill>
              <a:latin typeface="Calibri" pitchFamily="34" charset="0"/>
            </a:endParaRP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Profesor Asociado. Departamento de Producción Animal. Fac. Cs. Agronómicas U. de Chile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Especialidad: Simulación biomatemática de sistemas pastoriles. Ecología de praderas.</a:t>
            </a:r>
          </a:p>
        </p:txBody>
      </p:sp>
      <p:sp>
        <p:nvSpPr>
          <p:cNvPr id="62481" name="Rectangle 16"/>
          <p:cNvSpPr>
            <a:spLocks noChangeArrowheads="1"/>
          </p:cNvSpPr>
          <p:nvPr/>
        </p:nvSpPr>
        <p:spPr bwMode="auto">
          <a:xfrm>
            <a:off x="6176641" y="3781722"/>
            <a:ext cx="2901119" cy="491295"/>
          </a:xfrm>
          <a:prstGeom prst="rect">
            <a:avLst/>
          </a:prstGeom>
          <a:solidFill>
            <a:srgbClr val="2038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CO-INVESTIGADOR</a:t>
            </a:r>
          </a:p>
        </p:txBody>
      </p:sp>
      <p:sp>
        <p:nvSpPr>
          <p:cNvPr id="62482" name="Text Box 17"/>
          <p:cNvSpPr txBox="1">
            <a:spLocks noChangeArrowheads="1"/>
          </p:cNvSpPr>
          <p:nvPr/>
        </p:nvSpPr>
        <p:spPr bwMode="auto">
          <a:xfrm>
            <a:off x="7017601" y="8208426"/>
            <a:ext cx="1723825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>
                <a:solidFill>
                  <a:srgbClr val="FFFFFF"/>
                </a:solidFill>
              </a:rPr>
              <a:t>gicastel@uchile.cl</a:t>
            </a:r>
          </a:p>
        </p:txBody>
      </p:sp>
      <p:sp>
        <p:nvSpPr>
          <p:cNvPr id="62483" name="Freeform 18"/>
          <p:cNvSpPr>
            <a:spLocks noChangeArrowheads="1"/>
          </p:cNvSpPr>
          <p:nvPr/>
        </p:nvSpPr>
        <p:spPr bwMode="auto">
          <a:xfrm>
            <a:off x="6752641" y="8278971"/>
            <a:ext cx="266879" cy="309895"/>
          </a:xfrm>
          <a:custGeom>
            <a:avLst/>
            <a:gdLst>
              <a:gd name="T0" fmla="*/ 277 w 632222"/>
              <a:gd name="T1" fmla="*/ 78 h 561974"/>
              <a:gd name="T2" fmla="*/ 149 w 632222"/>
              <a:gd name="T3" fmla="*/ 203 h 561974"/>
              <a:gd name="T4" fmla="*/ 144 w 632222"/>
              <a:gd name="T5" fmla="*/ 247 h 561974"/>
              <a:gd name="T6" fmla="*/ 189 w 632222"/>
              <a:gd name="T7" fmla="*/ 242 h 561974"/>
              <a:gd name="T8" fmla="*/ 318 w 632222"/>
              <a:gd name="T9" fmla="*/ 117 h 561974"/>
              <a:gd name="T10" fmla="*/ 33 w 632222"/>
              <a:gd name="T11" fmla="*/ 43 h 561974"/>
              <a:gd name="T12" fmla="*/ 222 w 632222"/>
              <a:gd name="T13" fmla="*/ 43 h 561974"/>
              <a:gd name="T14" fmla="*/ 227 w 632222"/>
              <a:gd name="T15" fmla="*/ 46 h 561974"/>
              <a:gd name="T16" fmla="*/ 226 w 632222"/>
              <a:gd name="T17" fmla="*/ 52 h 561974"/>
              <a:gd name="T18" fmla="*/ 203 w 632222"/>
              <a:gd name="T19" fmla="*/ 74 h 561974"/>
              <a:gd name="T20" fmla="*/ 200 w 632222"/>
              <a:gd name="T21" fmla="*/ 75 h 561974"/>
              <a:gd name="T22" fmla="*/ 33 w 632222"/>
              <a:gd name="T23" fmla="*/ 75 h 561974"/>
              <a:gd name="T24" fmla="*/ 33 w 632222"/>
              <a:gd name="T25" fmla="*/ 312 h 561974"/>
              <a:gd name="T26" fmla="*/ 276 w 632222"/>
              <a:gd name="T27" fmla="*/ 312 h 561974"/>
              <a:gd name="T28" fmla="*/ 276 w 632222"/>
              <a:gd name="T29" fmla="*/ 235 h 561974"/>
              <a:gd name="T30" fmla="*/ 277 w 632222"/>
              <a:gd name="T31" fmla="*/ 232 h 561974"/>
              <a:gd name="T32" fmla="*/ 299 w 632222"/>
              <a:gd name="T33" fmla="*/ 210 h 561974"/>
              <a:gd name="T34" fmla="*/ 306 w 632222"/>
              <a:gd name="T35" fmla="*/ 209 h 561974"/>
              <a:gd name="T36" fmla="*/ 309 w 632222"/>
              <a:gd name="T37" fmla="*/ 214 h 561974"/>
              <a:gd name="T38" fmla="*/ 309 w 632222"/>
              <a:gd name="T39" fmla="*/ 312 h 561974"/>
              <a:gd name="T40" fmla="*/ 299 w 632222"/>
              <a:gd name="T41" fmla="*/ 335 h 561974"/>
              <a:gd name="T42" fmla="*/ 276 w 632222"/>
              <a:gd name="T43" fmla="*/ 344 h 561974"/>
              <a:gd name="T44" fmla="*/ 33 w 632222"/>
              <a:gd name="T45" fmla="*/ 344 h 561974"/>
              <a:gd name="T46" fmla="*/ 10 w 632222"/>
              <a:gd name="T47" fmla="*/ 335 h 561974"/>
              <a:gd name="T48" fmla="*/ 0 w 632222"/>
              <a:gd name="T49" fmla="*/ 312 h 561974"/>
              <a:gd name="T50" fmla="*/ 0 w 632222"/>
              <a:gd name="T51" fmla="*/ 75 h 561974"/>
              <a:gd name="T52" fmla="*/ 10 w 632222"/>
              <a:gd name="T53" fmla="*/ 52 h 561974"/>
              <a:gd name="T54" fmla="*/ 33 w 632222"/>
              <a:gd name="T55" fmla="*/ 43 h 561974"/>
              <a:gd name="T56" fmla="*/ 327 w 632222"/>
              <a:gd name="T57" fmla="*/ 32 h 561974"/>
              <a:gd name="T58" fmla="*/ 323 w 632222"/>
              <a:gd name="T59" fmla="*/ 34 h 561974"/>
              <a:gd name="T60" fmla="*/ 301 w 632222"/>
              <a:gd name="T61" fmla="*/ 55 h 561974"/>
              <a:gd name="T62" fmla="*/ 341 w 632222"/>
              <a:gd name="T63" fmla="*/ 94 h 561974"/>
              <a:gd name="T64" fmla="*/ 362 w 632222"/>
              <a:gd name="T65" fmla="*/ 73 h 561974"/>
              <a:gd name="T66" fmla="*/ 364 w 632222"/>
              <a:gd name="T67" fmla="*/ 68 h 561974"/>
              <a:gd name="T68" fmla="*/ 362 w 632222"/>
              <a:gd name="T69" fmla="*/ 63 h 561974"/>
              <a:gd name="T70" fmla="*/ 333 w 632222"/>
              <a:gd name="T71" fmla="*/ 34 h 561974"/>
              <a:gd name="T72" fmla="*/ 327 w 632222"/>
              <a:gd name="T73" fmla="*/ 32 h 561974"/>
              <a:gd name="T74" fmla="*/ 327 w 632222"/>
              <a:gd name="T75" fmla="*/ 0 h 561974"/>
              <a:gd name="T76" fmla="*/ 356 w 632222"/>
              <a:gd name="T77" fmla="*/ 11 h 561974"/>
              <a:gd name="T78" fmla="*/ 386 w 632222"/>
              <a:gd name="T79" fmla="*/ 40 h 561974"/>
              <a:gd name="T80" fmla="*/ 398 w 632222"/>
              <a:gd name="T81" fmla="*/ 68 h 561974"/>
              <a:gd name="T82" fmla="*/ 386 w 632222"/>
              <a:gd name="T83" fmla="*/ 96 h 561974"/>
              <a:gd name="T84" fmla="*/ 204 w 632222"/>
              <a:gd name="T85" fmla="*/ 273 h 561974"/>
              <a:gd name="T86" fmla="*/ 142 w 632222"/>
              <a:gd name="T87" fmla="*/ 279 h 561974"/>
              <a:gd name="T88" fmla="*/ 119 w 632222"/>
              <a:gd name="T89" fmla="*/ 271 h 561974"/>
              <a:gd name="T90" fmla="*/ 110 w 632222"/>
              <a:gd name="T91" fmla="*/ 248 h 561974"/>
              <a:gd name="T92" fmla="*/ 117 w 632222"/>
              <a:gd name="T93" fmla="*/ 188 h 561974"/>
              <a:gd name="T94" fmla="*/ 299 w 632222"/>
              <a:gd name="T95" fmla="*/ 11 h 561974"/>
              <a:gd name="T96" fmla="*/ 327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2484" name="Rectangle 19"/>
          <p:cNvSpPr>
            <a:spLocks noChangeArrowheads="1"/>
          </p:cNvSpPr>
          <p:nvPr/>
        </p:nvSpPr>
        <p:spPr bwMode="auto">
          <a:xfrm>
            <a:off x="9221761" y="486258"/>
            <a:ext cx="2916479" cy="8183231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2485" name="Rectangle 20"/>
          <p:cNvSpPr>
            <a:spLocks noChangeArrowheads="1"/>
          </p:cNvSpPr>
          <p:nvPr/>
        </p:nvSpPr>
        <p:spPr bwMode="auto">
          <a:xfrm>
            <a:off x="9227520" y="468622"/>
            <a:ext cx="2916481" cy="619789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Rodrigo Allende Vargas</a:t>
            </a:r>
          </a:p>
        </p:txBody>
      </p:sp>
      <p:sp>
        <p:nvSpPr>
          <p:cNvPr id="62486" name="Rectangle 21"/>
          <p:cNvSpPr>
            <a:spLocks noChangeArrowheads="1"/>
          </p:cNvSpPr>
          <p:nvPr/>
        </p:nvSpPr>
        <p:spPr bwMode="auto">
          <a:xfrm>
            <a:off x="9217921" y="3781722"/>
            <a:ext cx="2916479" cy="491295"/>
          </a:xfrm>
          <a:prstGeom prst="rect">
            <a:avLst/>
          </a:prstGeom>
          <a:solidFill>
            <a:srgbClr val="C55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b="1">
                <a:solidFill>
                  <a:srgbClr val="FFFFFF"/>
                </a:solidFill>
                <a:latin typeface="Calibri" pitchFamily="34" charset="0"/>
              </a:rPr>
              <a:t>CO-INVESTIGADOR</a:t>
            </a:r>
          </a:p>
        </p:txBody>
      </p:sp>
      <p:sp>
        <p:nvSpPr>
          <p:cNvPr id="62487" name="Freeform 22"/>
          <p:cNvSpPr>
            <a:spLocks noChangeArrowheads="1"/>
          </p:cNvSpPr>
          <p:nvPr/>
        </p:nvSpPr>
        <p:spPr bwMode="auto">
          <a:xfrm>
            <a:off x="9959041" y="8284009"/>
            <a:ext cx="247679" cy="322492"/>
          </a:xfrm>
          <a:custGeom>
            <a:avLst/>
            <a:gdLst>
              <a:gd name="T0" fmla="*/ 165 w 632222"/>
              <a:gd name="T1" fmla="*/ 103 h 561974"/>
              <a:gd name="T2" fmla="*/ 89 w 632222"/>
              <a:gd name="T3" fmla="*/ 268 h 561974"/>
              <a:gd name="T4" fmla="*/ 86 w 632222"/>
              <a:gd name="T5" fmla="*/ 326 h 561974"/>
              <a:gd name="T6" fmla="*/ 113 w 632222"/>
              <a:gd name="T7" fmla="*/ 320 h 561974"/>
              <a:gd name="T8" fmla="*/ 189 w 632222"/>
              <a:gd name="T9" fmla="*/ 155 h 561974"/>
              <a:gd name="T10" fmla="*/ 20 w 632222"/>
              <a:gd name="T11" fmla="*/ 57 h 561974"/>
              <a:gd name="T12" fmla="*/ 132 w 632222"/>
              <a:gd name="T13" fmla="*/ 57 h 561974"/>
              <a:gd name="T14" fmla="*/ 135 w 632222"/>
              <a:gd name="T15" fmla="*/ 61 h 561974"/>
              <a:gd name="T16" fmla="*/ 134 w 632222"/>
              <a:gd name="T17" fmla="*/ 69 h 561974"/>
              <a:gd name="T18" fmla="*/ 121 w 632222"/>
              <a:gd name="T19" fmla="*/ 98 h 561974"/>
              <a:gd name="T20" fmla="*/ 119 w 632222"/>
              <a:gd name="T21" fmla="*/ 99 h 561974"/>
              <a:gd name="T22" fmla="*/ 20 w 632222"/>
              <a:gd name="T23" fmla="*/ 99 h 561974"/>
              <a:gd name="T24" fmla="*/ 20 w 632222"/>
              <a:gd name="T25" fmla="*/ 412 h 561974"/>
              <a:gd name="T26" fmla="*/ 164 w 632222"/>
              <a:gd name="T27" fmla="*/ 412 h 561974"/>
              <a:gd name="T28" fmla="*/ 164 w 632222"/>
              <a:gd name="T29" fmla="*/ 311 h 561974"/>
              <a:gd name="T30" fmla="*/ 165 w 632222"/>
              <a:gd name="T31" fmla="*/ 307 h 561974"/>
              <a:gd name="T32" fmla="*/ 178 w 632222"/>
              <a:gd name="T33" fmla="*/ 278 h 561974"/>
              <a:gd name="T34" fmla="*/ 182 w 632222"/>
              <a:gd name="T35" fmla="*/ 276 h 561974"/>
              <a:gd name="T36" fmla="*/ 184 w 632222"/>
              <a:gd name="T37" fmla="*/ 283 h 561974"/>
              <a:gd name="T38" fmla="*/ 184 w 632222"/>
              <a:gd name="T39" fmla="*/ 412 h 561974"/>
              <a:gd name="T40" fmla="*/ 178 w 632222"/>
              <a:gd name="T41" fmla="*/ 443 h 561974"/>
              <a:gd name="T42" fmla="*/ 164 w 632222"/>
              <a:gd name="T43" fmla="*/ 455 h 561974"/>
              <a:gd name="T44" fmla="*/ 20 w 632222"/>
              <a:gd name="T45" fmla="*/ 455 h 561974"/>
              <a:gd name="T46" fmla="*/ 6 w 632222"/>
              <a:gd name="T47" fmla="*/ 443 h 561974"/>
              <a:gd name="T48" fmla="*/ 0 w 632222"/>
              <a:gd name="T49" fmla="*/ 412 h 561974"/>
              <a:gd name="T50" fmla="*/ 0 w 632222"/>
              <a:gd name="T51" fmla="*/ 99 h 561974"/>
              <a:gd name="T52" fmla="*/ 6 w 632222"/>
              <a:gd name="T53" fmla="*/ 69 h 561974"/>
              <a:gd name="T54" fmla="*/ 20 w 632222"/>
              <a:gd name="T55" fmla="*/ 57 h 561974"/>
              <a:gd name="T56" fmla="*/ 195 w 632222"/>
              <a:gd name="T57" fmla="*/ 43 h 561974"/>
              <a:gd name="T58" fmla="*/ 192 w 632222"/>
              <a:gd name="T59" fmla="*/ 45 h 561974"/>
              <a:gd name="T60" fmla="*/ 179 w 632222"/>
              <a:gd name="T61" fmla="*/ 73 h 561974"/>
              <a:gd name="T62" fmla="*/ 203 w 632222"/>
              <a:gd name="T63" fmla="*/ 124 h 561974"/>
              <a:gd name="T64" fmla="*/ 216 w 632222"/>
              <a:gd name="T65" fmla="*/ 97 h 561974"/>
              <a:gd name="T66" fmla="*/ 217 w 632222"/>
              <a:gd name="T67" fmla="*/ 90 h 561974"/>
              <a:gd name="T68" fmla="*/ 216 w 632222"/>
              <a:gd name="T69" fmla="*/ 84 h 561974"/>
              <a:gd name="T70" fmla="*/ 198 w 632222"/>
              <a:gd name="T71" fmla="*/ 45 h 561974"/>
              <a:gd name="T72" fmla="*/ 195 w 632222"/>
              <a:gd name="T73" fmla="*/ 43 h 561974"/>
              <a:gd name="T74" fmla="*/ 195 w 632222"/>
              <a:gd name="T75" fmla="*/ 0 h 561974"/>
              <a:gd name="T76" fmla="*/ 212 w 632222"/>
              <a:gd name="T77" fmla="*/ 15 h 561974"/>
              <a:gd name="T78" fmla="*/ 230 w 632222"/>
              <a:gd name="T79" fmla="*/ 54 h 561974"/>
              <a:gd name="T80" fmla="*/ 237 w 632222"/>
              <a:gd name="T81" fmla="*/ 90 h 561974"/>
              <a:gd name="T82" fmla="*/ 230 w 632222"/>
              <a:gd name="T83" fmla="*/ 127 h 561974"/>
              <a:gd name="T84" fmla="*/ 121 w 632222"/>
              <a:gd name="T85" fmla="*/ 361 h 561974"/>
              <a:gd name="T86" fmla="*/ 85 w 632222"/>
              <a:gd name="T87" fmla="*/ 370 h 561974"/>
              <a:gd name="T88" fmla="*/ 71 w 632222"/>
              <a:gd name="T89" fmla="*/ 359 h 561974"/>
              <a:gd name="T90" fmla="*/ 66 w 632222"/>
              <a:gd name="T91" fmla="*/ 329 h 561974"/>
              <a:gd name="T92" fmla="*/ 70 w 632222"/>
              <a:gd name="T93" fmla="*/ 249 h 561974"/>
              <a:gd name="T94" fmla="*/ 178 w 632222"/>
              <a:gd name="T95" fmla="*/ 15 h 561974"/>
              <a:gd name="T96" fmla="*/ 195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2488" name="Text Box 23"/>
          <p:cNvSpPr txBox="1">
            <a:spLocks noChangeArrowheads="1"/>
          </p:cNvSpPr>
          <p:nvPr/>
        </p:nvSpPr>
        <p:spPr bwMode="auto">
          <a:xfrm>
            <a:off x="10206720" y="8263854"/>
            <a:ext cx="1868161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 dirty="0">
                <a:solidFill>
                  <a:srgbClr val="FFFFFF"/>
                </a:solidFill>
              </a:rPr>
              <a:t>rallende@udec.cl</a:t>
            </a:r>
          </a:p>
        </p:txBody>
      </p:sp>
      <p:sp>
        <p:nvSpPr>
          <p:cNvPr id="62489" name="Rectangle 24"/>
          <p:cNvSpPr>
            <a:spLocks noChangeArrowheads="1"/>
          </p:cNvSpPr>
          <p:nvPr/>
        </p:nvSpPr>
        <p:spPr bwMode="auto">
          <a:xfrm>
            <a:off x="9156481" y="4182316"/>
            <a:ext cx="2918400" cy="428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Médico Veterinario y Zootecnista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Master en Prod.Animal y Análisis de Sistemas Agropec.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Profesor Asistente. Director Departamento Ciencia Animal-Facultad Ciencias Veterinarias, U. de Concepción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Especialidad: Nutrición animal, análisis bioeconómico de sistemas ganaderos: simulación, optimización y metodologías para evaluar cadena de valor</a:t>
            </a:r>
          </a:p>
        </p:txBody>
      </p:sp>
      <p:pic>
        <p:nvPicPr>
          <p:cNvPr id="6249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0" y="1083372"/>
            <a:ext cx="2544001" cy="423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91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41" y="1267294"/>
            <a:ext cx="2551679" cy="40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92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41" y="1045581"/>
            <a:ext cx="2567039" cy="43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93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280" y="1113605"/>
            <a:ext cx="2544001" cy="420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396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ChangeArrowheads="1"/>
          </p:cNvSpPr>
          <p:nvPr/>
        </p:nvSpPr>
        <p:spPr bwMode="auto">
          <a:xfrm>
            <a:off x="1382400" y="151169"/>
            <a:ext cx="2916481" cy="8349515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4515" name="Rectangle 8"/>
          <p:cNvSpPr>
            <a:spLocks noChangeArrowheads="1"/>
          </p:cNvSpPr>
          <p:nvPr/>
        </p:nvSpPr>
        <p:spPr bwMode="auto">
          <a:xfrm>
            <a:off x="1386240" y="194000"/>
            <a:ext cx="2916481" cy="755840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2300" b="1">
                <a:solidFill>
                  <a:srgbClr val="FFFFFF"/>
                </a:solidFill>
                <a:latin typeface="Calibri" pitchFamily="34" charset="0"/>
              </a:rPr>
              <a:t>Pedro Hervé </a:t>
            </a:r>
          </a:p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2300" b="1">
                <a:solidFill>
                  <a:srgbClr val="FFFFFF"/>
                </a:solidFill>
                <a:latin typeface="Calibri" pitchFamily="34" charset="0"/>
              </a:rPr>
              <a:t>Fernández</a:t>
            </a:r>
          </a:p>
        </p:txBody>
      </p:sp>
      <p:sp>
        <p:nvSpPr>
          <p:cNvPr id="64516" name="Rectangle 9"/>
          <p:cNvSpPr>
            <a:spLocks noChangeArrowheads="1"/>
          </p:cNvSpPr>
          <p:nvPr/>
        </p:nvSpPr>
        <p:spPr bwMode="auto">
          <a:xfrm>
            <a:off x="1382400" y="3595281"/>
            <a:ext cx="2916481" cy="493816"/>
          </a:xfrm>
          <a:prstGeom prst="rect">
            <a:avLst/>
          </a:prstGeom>
          <a:solidFill>
            <a:srgbClr val="C55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1900" b="1">
                <a:solidFill>
                  <a:srgbClr val="FFFFFF"/>
                </a:solidFill>
                <a:latin typeface="Calibri" pitchFamily="34" charset="0"/>
              </a:rPr>
              <a:t>INVESTIGADOR DE APOYO</a:t>
            </a:r>
          </a:p>
        </p:txBody>
      </p:sp>
      <p:sp>
        <p:nvSpPr>
          <p:cNvPr id="64517" name="Freeform 10"/>
          <p:cNvSpPr>
            <a:spLocks noChangeArrowheads="1"/>
          </p:cNvSpPr>
          <p:nvPr/>
        </p:nvSpPr>
        <p:spPr bwMode="auto">
          <a:xfrm>
            <a:off x="1839360" y="8147958"/>
            <a:ext cx="247681" cy="325012"/>
          </a:xfrm>
          <a:custGeom>
            <a:avLst/>
            <a:gdLst>
              <a:gd name="T0" fmla="*/ 165 w 632222"/>
              <a:gd name="T1" fmla="*/ 108 h 561974"/>
              <a:gd name="T2" fmla="*/ 89 w 632222"/>
              <a:gd name="T3" fmla="*/ 281 h 561974"/>
              <a:gd name="T4" fmla="*/ 86 w 632222"/>
              <a:gd name="T5" fmla="*/ 342 h 561974"/>
              <a:gd name="T6" fmla="*/ 113 w 632222"/>
              <a:gd name="T7" fmla="*/ 335 h 561974"/>
              <a:gd name="T8" fmla="*/ 189 w 632222"/>
              <a:gd name="T9" fmla="*/ 162 h 561974"/>
              <a:gd name="T10" fmla="*/ 20 w 632222"/>
              <a:gd name="T11" fmla="*/ 60 h 561974"/>
              <a:gd name="T12" fmla="*/ 132 w 632222"/>
              <a:gd name="T13" fmla="*/ 60 h 561974"/>
              <a:gd name="T14" fmla="*/ 135 w 632222"/>
              <a:gd name="T15" fmla="*/ 64 h 561974"/>
              <a:gd name="T16" fmla="*/ 134 w 632222"/>
              <a:gd name="T17" fmla="*/ 73 h 561974"/>
              <a:gd name="T18" fmla="*/ 121 w 632222"/>
              <a:gd name="T19" fmla="*/ 102 h 561974"/>
              <a:gd name="T20" fmla="*/ 119 w 632222"/>
              <a:gd name="T21" fmla="*/ 104 h 561974"/>
              <a:gd name="T22" fmla="*/ 20 w 632222"/>
              <a:gd name="T23" fmla="*/ 104 h 561974"/>
              <a:gd name="T24" fmla="*/ 20 w 632222"/>
              <a:gd name="T25" fmla="*/ 432 h 561974"/>
              <a:gd name="T26" fmla="*/ 164 w 632222"/>
              <a:gd name="T27" fmla="*/ 432 h 561974"/>
              <a:gd name="T28" fmla="*/ 164 w 632222"/>
              <a:gd name="T29" fmla="*/ 326 h 561974"/>
              <a:gd name="T30" fmla="*/ 165 w 632222"/>
              <a:gd name="T31" fmla="*/ 321 h 561974"/>
              <a:gd name="T32" fmla="*/ 178 w 632222"/>
              <a:gd name="T33" fmla="*/ 292 h 561974"/>
              <a:gd name="T34" fmla="*/ 182 w 632222"/>
              <a:gd name="T35" fmla="*/ 290 h 561974"/>
              <a:gd name="T36" fmla="*/ 184 w 632222"/>
              <a:gd name="T37" fmla="*/ 297 h 561974"/>
              <a:gd name="T38" fmla="*/ 184 w 632222"/>
              <a:gd name="T39" fmla="*/ 432 h 561974"/>
              <a:gd name="T40" fmla="*/ 178 w 632222"/>
              <a:gd name="T41" fmla="*/ 464 h 561974"/>
              <a:gd name="T42" fmla="*/ 164 w 632222"/>
              <a:gd name="T43" fmla="*/ 477 h 561974"/>
              <a:gd name="T44" fmla="*/ 20 w 632222"/>
              <a:gd name="T45" fmla="*/ 477 h 561974"/>
              <a:gd name="T46" fmla="*/ 6 w 632222"/>
              <a:gd name="T47" fmla="*/ 464 h 561974"/>
              <a:gd name="T48" fmla="*/ 0 w 632222"/>
              <a:gd name="T49" fmla="*/ 432 h 561974"/>
              <a:gd name="T50" fmla="*/ 0 w 632222"/>
              <a:gd name="T51" fmla="*/ 104 h 561974"/>
              <a:gd name="T52" fmla="*/ 6 w 632222"/>
              <a:gd name="T53" fmla="*/ 73 h 561974"/>
              <a:gd name="T54" fmla="*/ 20 w 632222"/>
              <a:gd name="T55" fmla="*/ 60 h 561974"/>
              <a:gd name="T56" fmla="*/ 195 w 632222"/>
              <a:gd name="T57" fmla="*/ 44 h 561974"/>
              <a:gd name="T58" fmla="*/ 192 w 632222"/>
              <a:gd name="T59" fmla="*/ 47 h 561974"/>
              <a:gd name="T60" fmla="*/ 179 w 632222"/>
              <a:gd name="T61" fmla="*/ 77 h 561974"/>
              <a:gd name="T62" fmla="*/ 203 w 632222"/>
              <a:gd name="T63" fmla="*/ 130 h 561974"/>
              <a:gd name="T64" fmla="*/ 216 w 632222"/>
              <a:gd name="T65" fmla="*/ 101 h 561974"/>
              <a:gd name="T66" fmla="*/ 217 w 632222"/>
              <a:gd name="T67" fmla="*/ 94 h 561974"/>
              <a:gd name="T68" fmla="*/ 216 w 632222"/>
              <a:gd name="T69" fmla="*/ 87 h 561974"/>
              <a:gd name="T70" fmla="*/ 198 w 632222"/>
              <a:gd name="T71" fmla="*/ 47 h 561974"/>
              <a:gd name="T72" fmla="*/ 195 w 632222"/>
              <a:gd name="T73" fmla="*/ 44 h 561974"/>
              <a:gd name="T74" fmla="*/ 195 w 632222"/>
              <a:gd name="T75" fmla="*/ 0 h 561974"/>
              <a:gd name="T76" fmla="*/ 212 w 632222"/>
              <a:gd name="T77" fmla="*/ 16 h 561974"/>
              <a:gd name="T78" fmla="*/ 230 w 632222"/>
              <a:gd name="T79" fmla="*/ 56 h 561974"/>
              <a:gd name="T80" fmla="*/ 237 w 632222"/>
              <a:gd name="T81" fmla="*/ 94 h 561974"/>
              <a:gd name="T82" fmla="*/ 230 w 632222"/>
              <a:gd name="T83" fmla="*/ 133 h 561974"/>
              <a:gd name="T84" fmla="*/ 121 w 632222"/>
              <a:gd name="T85" fmla="*/ 378 h 561974"/>
              <a:gd name="T86" fmla="*/ 85 w 632222"/>
              <a:gd name="T87" fmla="*/ 387 h 561974"/>
              <a:gd name="T88" fmla="*/ 71 w 632222"/>
              <a:gd name="T89" fmla="*/ 376 h 561974"/>
              <a:gd name="T90" fmla="*/ 66 w 632222"/>
              <a:gd name="T91" fmla="*/ 344 h 561974"/>
              <a:gd name="T92" fmla="*/ 70 w 632222"/>
              <a:gd name="T93" fmla="*/ 261 h 561974"/>
              <a:gd name="T94" fmla="*/ 178 w 632222"/>
              <a:gd name="T95" fmla="*/ 16 h 561974"/>
              <a:gd name="T96" fmla="*/ 195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1994881" y="8117724"/>
            <a:ext cx="2565120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>
                <a:solidFill>
                  <a:srgbClr val="FFFFFF"/>
                </a:solidFill>
              </a:rPr>
              <a:t>pedro.herve@umag.cl</a:t>
            </a:r>
          </a:p>
        </p:txBody>
      </p:sp>
      <p:sp>
        <p:nvSpPr>
          <p:cNvPr id="64519" name="Rectangle 12"/>
          <p:cNvSpPr>
            <a:spLocks noChangeArrowheads="1"/>
          </p:cNvSpPr>
          <p:nvPr/>
        </p:nvSpPr>
        <p:spPr bwMode="auto">
          <a:xfrm>
            <a:off x="1336320" y="4046265"/>
            <a:ext cx="2918400" cy="354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 dirty="0">
                <a:solidFill>
                  <a:srgbClr val="FFFFFF"/>
                </a:solidFill>
                <a:latin typeface="Calibri" pitchFamily="34" charset="0"/>
              </a:rPr>
              <a:t>Biólogo Ambiental, </a:t>
            </a:r>
            <a:r>
              <a:rPr lang="es-MX" altLang="es-CL" sz="1600" b="1" dirty="0" err="1">
                <a:solidFill>
                  <a:srgbClr val="FFFFFF"/>
                </a:solidFill>
                <a:latin typeface="Calibri" pitchFamily="34" charset="0"/>
              </a:rPr>
              <a:t>MSc</a:t>
            </a:r>
            <a:r>
              <a:rPr lang="es-MX" altLang="es-CL" sz="1600" b="1" dirty="0">
                <a:solidFill>
                  <a:srgbClr val="FFFFFF"/>
                </a:solidFill>
                <a:latin typeface="Calibri" pitchFamily="34" charset="0"/>
              </a:rPr>
              <a:t>, PhD. 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 dirty="0">
                <a:solidFill>
                  <a:srgbClr val="FFFFFF"/>
                </a:solidFill>
                <a:latin typeface="Calibri" pitchFamily="34" charset="0"/>
              </a:rPr>
              <a:t>Magíster Áreas Silvestres y </a:t>
            </a:r>
            <a:r>
              <a:rPr lang="es-MX" altLang="es-CL" sz="1600" b="1" dirty="0" err="1">
                <a:solidFill>
                  <a:srgbClr val="FFFFFF"/>
                </a:solidFill>
                <a:latin typeface="Calibri" pitchFamily="34" charset="0"/>
              </a:rPr>
              <a:t>Cons</a:t>
            </a:r>
            <a:r>
              <a:rPr lang="es-MX" altLang="es-CL" sz="1600" b="1" dirty="0">
                <a:solidFill>
                  <a:srgbClr val="FFFFFF"/>
                </a:solidFill>
                <a:latin typeface="Calibri" pitchFamily="34" charset="0"/>
              </a:rPr>
              <a:t>. de la Naturaleza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 dirty="0">
                <a:solidFill>
                  <a:srgbClr val="FFFFFF"/>
                </a:solidFill>
                <a:latin typeface="Calibri" pitchFamily="34" charset="0"/>
              </a:rPr>
              <a:t>Doctor en Cs. Agrarias y Forestales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 dirty="0">
                <a:solidFill>
                  <a:srgbClr val="000000"/>
                </a:solidFill>
                <a:latin typeface="Calibri" pitchFamily="34" charset="0"/>
              </a:rPr>
              <a:t>Investigador </a:t>
            </a:r>
            <a:r>
              <a:rPr lang="es-MX" altLang="es-CL" sz="1600" b="1" dirty="0" err="1">
                <a:solidFill>
                  <a:srgbClr val="000000"/>
                </a:solidFill>
                <a:latin typeface="Calibri" pitchFamily="34" charset="0"/>
              </a:rPr>
              <a:t>Fondef</a:t>
            </a:r>
            <a:r>
              <a:rPr lang="es-MX" altLang="es-CL" sz="1600" b="1" dirty="0">
                <a:solidFill>
                  <a:srgbClr val="000000"/>
                </a:solidFill>
                <a:latin typeface="Calibri" pitchFamily="34" charset="0"/>
              </a:rPr>
              <a:t> ID20I10338. Depto. Cs. Agropecuarias y Acuícolas U. de Magallanes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 dirty="0">
                <a:solidFill>
                  <a:srgbClr val="000000"/>
                </a:solidFill>
                <a:latin typeface="Calibri" pitchFamily="34" charset="0"/>
              </a:rPr>
              <a:t>Especialidad: Hidrología, </a:t>
            </a:r>
            <a:r>
              <a:rPr lang="es-MX" altLang="es-CL" sz="1600" b="1" dirty="0" err="1">
                <a:solidFill>
                  <a:srgbClr val="000000"/>
                </a:solidFill>
                <a:latin typeface="Calibri" pitchFamily="34" charset="0"/>
              </a:rPr>
              <a:t>Ecohidrología</a:t>
            </a:r>
            <a:r>
              <a:rPr lang="es-MX" altLang="es-CL" sz="16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MX" altLang="es-CL" sz="1600" b="1" dirty="0" err="1">
                <a:solidFill>
                  <a:srgbClr val="000000"/>
                </a:solidFill>
                <a:latin typeface="Calibri" pitchFamily="34" charset="0"/>
              </a:rPr>
              <a:t>Biogeoquimica</a:t>
            </a:r>
            <a:r>
              <a:rPr lang="es-MX" altLang="es-CL" sz="1600" b="1" dirty="0">
                <a:solidFill>
                  <a:srgbClr val="000000"/>
                </a:solidFill>
                <a:latin typeface="Calibri" pitchFamily="34" charset="0"/>
              </a:rPr>
              <a:t> y Trazadores Ambientales</a:t>
            </a:r>
            <a:r>
              <a:rPr lang="es-MX" altLang="es-CL" sz="16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MX" altLang="es-CL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520" name="Rectangle 13"/>
          <p:cNvSpPr>
            <a:spLocks noChangeArrowheads="1"/>
          </p:cNvSpPr>
          <p:nvPr/>
        </p:nvSpPr>
        <p:spPr bwMode="auto">
          <a:xfrm>
            <a:off x="4412160" y="194001"/>
            <a:ext cx="2908801" cy="8349515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4521" name="Rectangle 14"/>
          <p:cNvSpPr>
            <a:spLocks noChangeArrowheads="1"/>
          </p:cNvSpPr>
          <p:nvPr/>
        </p:nvSpPr>
        <p:spPr bwMode="auto">
          <a:xfrm>
            <a:off x="4412160" y="181402"/>
            <a:ext cx="2908801" cy="849061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2300" b="1">
                <a:solidFill>
                  <a:srgbClr val="FFFFFF"/>
                </a:solidFill>
                <a:latin typeface="Calibri" pitchFamily="34" charset="0"/>
              </a:rPr>
              <a:t>Cinthya Glucevic Almonacid</a:t>
            </a:r>
          </a:p>
        </p:txBody>
      </p:sp>
      <p:sp>
        <p:nvSpPr>
          <p:cNvPr id="64522" name="Rectangle 15"/>
          <p:cNvSpPr>
            <a:spLocks noChangeArrowheads="1"/>
          </p:cNvSpPr>
          <p:nvPr/>
        </p:nvSpPr>
        <p:spPr bwMode="auto">
          <a:xfrm>
            <a:off x="4318081" y="4167199"/>
            <a:ext cx="3010560" cy="23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Lic. en Cs. Agropecuarias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Ingeniera Agrónoma</a:t>
            </a:r>
          </a:p>
          <a:p>
            <a:pPr marL="187938" indent="-187938" algn="just">
              <a:buClr>
                <a:srgbClr val="FFFFFF"/>
              </a:buClr>
              <a:buSzPct val="100000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endParaRPr lang="es-MX" altLang="es-CL" sz="1600" b="1">
              <a:solidFill>
                <a:srgbClr val="FFFFFF"/>
              </a:solidFill>
              <a:latin typeface="Calibri" pitchFamily="34" charset="0"/>
            </a:endParaRP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Profesional Fondef ID20I10338. Depto. Cs. Agropecuarias y Acuícolas U. de Magallanes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Especialidad: Sistemas de Información geográfica</a:t>
            </a:r>
          </a:p>
        </p:txBody>
      </p:sp>
      <p:sp>
        <p:nvSpPr>
          <p:cNvPr id="64523" name="Rectangle 16"/>
          <p:cNvSpPr>
            <a:spLocks noChangeArrowheads="1"/>
          </p:cNvSpPr>
          <p:nvPr/>
        </p:nvSpPr>
        <p:spPr bwMode="auto">
          <a:xfrm>
            <a:off x="4408320" y="3595281"/>
            <a:ext cx="2901121" cy="493816"/>
          </a:xfrm>
          <a:prstGeom prst="rect">
            <a:avLst/>
          </a:prstGeom>
          <a:solidFill>
            <a:srgbClr val="2038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1900" b="1">
                <a:solidFill>
                  <a:srgbClr val="FFFFFF"/>
                </a:solidFill>
                <a:latin typeface="Calibri" pitchFamily="34" charset="0"/>
              </a:rPr>
              <a:t>PROFESIONAL DE APOYO</a:t>
            </a:r>
          </a:p>
        </p:txBody>
      </p:sp>
      <p:sp>
        <p:nvSpPr>
          <p:cNvPr id="64524" name="Text Box 17"/>
          <p:cNvSpPr txBox="1">
            <a:spLocks noChangeArrowheads="1"/>
          </p:cNvSpPr>
          <p:nvPr/>
        </p:nvSpPr>
        <p:spPr bwMode="auto">
          <a:xfrm>
            <a:off x="5289601" y="8120245"/>
            <a:ext cx="1736841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>
                <a:solidFill>
                  <a:srgbClr val="FFFFFF"/>
                </a:solidFill>
              </a:rPr>
              <a:t>cglucevi@umag.cl</a:t>
            </a:r>
          </a:p>
        </p:txBody>
      </p:sp>
      <p:sp>
        <p:nvSpPr>
          <p:cNvPr id="64525" name="Freeform 18"/>
          <p:cNvSpPr>
            <a:spLocks noChangeArrowheads="1"/>
          </p:cNvSpPr>
          <p:nvPr/>
        </p:nvSpPr>
        <p:spPr bwMode="auto">
          <a:xfrm>
            <a:off x="5018880" y="8190790"/>
            <a:ext cx="266881" cy="309894"/>
          </a:xfrm>
          <a:custGeom>
            <a:avLst/>
            <a:gdLst>
              <a:gd name="T0" fmla="*/ 277 w 632222"/>
              <a:gd name="T1" fmla="*/ 78 h 561974"/>
              <a:gd name="T2" fmla="*/ 149 w 632222"/>
              <a:gd name="T3" fmla="*/ 203 h 561974"/>
              <a:gd name="T4" fmla="*/ 144 w 632222"/>
              <a:gd name="T5" fmla="*/ 247 h 561974"/>
              <a:gd name="T6" fmla="*/ 189 w 632222"/>
              <a:gd name="T7" fmla="*/ 242 h 561974"/>
              <a:gd name="T8" fmla="*/ 318 w 632222"/>
              <a:gd name="T9" fmla="*/ 117 h 561974"/>
              <a:gd name="T10" fmla="*/ 33 w 632222"/>
              <a:gd name="T11" fmla="*/ 43 h 561974"/>
              <a:gd name="T12" fmla="*/ 222 w 632222"/>
              <a:gd name="T13" fmla="*/ 43 h 561974"/>
              <a:gd name="T14" fmla="*/ 227 w 632222"/>
              <a:gd name="T15" fmla="*/ 46 h 561974"/>
              <a:gd name="T16" fmla="*/ 226 w 632222"/>
              <a:gd name="T17" fmla="*/ 52 h 561974"/>
              <a:gd name="T18" fmla="*/ 203 w 632222"/>
              <a:gd name="T19" fmla="*/ 74 h 561974"/>
              <a:gd name="T20" fmla="*/ 200 w 632222"/>
              <a:gd name="T21" fmla="*/ 75 h 561974"/>
              <a:gd name="T22" fmla="*/ 33 w 632222"/>
              <a:gd name="T23" fmla="*/ 75 h 561974"/>
              <a:gd name="T24" fmla="*/ 33 w 632222"/>
              <a:gd name="T25" fmla="*/ 312 h 561974"/>
              <a:gd name="T26" fmla="*/ 276 w 632222"/>
              <a:gd name="T27" fmla="*/ 312 h 561974"/>
              <a:gd name="T28" fmla="*/ 276 w 632222"/>
              <a:gd name="T29" fmla="*/ 235 h 561974"/>
              <a:gd name="T30" fmla="*/ 277 w 632222"/>
              <a:gd name="T31" fmla="*/ 232 h 561974"/>
              <a:gd name="T32" fmla="*/ 299 w 632222"/>
              <a:gd name="T33" fmla="*/ 210 h 561974"/>
              <a:gd name="T34" fmla="*/ 306 w 632222"/>
              <a:gd name="T35" fmla="*/ 209 h 561974"/>
              <a:gd name="T36" fmla="*/ 309 w 632222"/>
              <a:gd name="T37" fmla="*/ 214 h 561974"/>
              <a:gd name="T38" fmla="*/ 309 w 632222"/>
              <a:gd name="T39" fmla="*/ 312 h 561974"/>
              <a:gd name="T40" fmla="*/ 299 w 632222"/>
              <a:gd name="T41" fmla="*/ 335 h 561974"/>
              <a:gd name="T42" fmla="*/ 276 w 632222"/>
              <a:gd name="T43" fmla="*/ 344 h 561974"/>
              <a:gd name="T44" fmla="*/ 33 w 632222"/>
              <a:gd name="T45" fmla="*/ 344 h 561974"/>
              <a:gd name="T46" fmla="*/ 10 w 632222"/>
              <a:gd name="T47" fmla="*/ 335 h 561974"/>
              <a:gd name="T48" fmla="*/ 0 w 632222"/>
              <a:gd name="T49" fmla="*/ 312 h 561974"/>
              <a:gd name="T50" fmla="*/ 0 w 632222"/>
              <a:gd name="T51" fmla="*/ 75 h 561974"/>
              <a:gd name="T52" fmla="*/ 10 w 632222"/>
              <a:gd name="T53" fmla="*/ 52 h 561974"/>
              <a:gd name="T54" fmla="*/ 33 w 632222"/>
              <a:gd name="T55" fmla="*/ 43 h 561974"/>
              <a:gd name="T56" fmla="*/ 327 w 632222"/>
              <a:gd name="T57" fmla="*/ 32 h 561974"/>
              <a:gd name="T58" fmla="*/ 323 w 632222"/>
              <a:gd name="T59" fmla="*/ 34 h 561974"/>
              <a:gd name="T60" fmla="*/ 301 w 632222"/>
              <a:gd name="T61" fmla="*/ 55 h 561974"/>
              <a:gd name="T62" fmla="*/ 341 w 632222"/>
              <a:gd name="T63" fmla="*/ 94 h 561974"/>
              <a:gd name="T64" fmla="*/ 362 w 632222"/>
              <a:gd name="T65" fmla="*/ 73 h 561974"/>
              <a:gd name="T66" fmla="*/ 364 w 632222"/>
              <a:gd name="T67" fmla="*/ 68 h 561974"/>
              <a:gd name="T68" fmla="*/ 362 w 632222"/>
              <a:gd name="T69" fmla="*/ 63 h 561974"/>
              <a:gd name="T70" fmla="*/ 333 w 632222"/>
              <a:gd name="T71" fmla="*/ 34 h 561974"/>
              <a:gd name="T72" fmla="*/ 327 w 632222"/>
              <a:gd name="T73" fmla="*/ 32 h 561974"/>
              <a:gd name="T74" fmla="*/ 327 w 632222"/>
              <a:gd name="T75" fmla="*/ 0 h 561974"/>
              <a:gd name="T76" fmla="*/ 356 w 632222"/>
              <a:gd name="T77" fmla="*/ 11 h 561974"/>
              <a:gd name="T78" fmla="*/ 386 w 632222"/>
              <a:gd name="T79" fmla="*/ 40 h 561974"/>
              <a:gd name="T80" fmla="*/ 398 w 632222"/>
              <a:gd name="T81" fmla="*/ 68 h 561974"/>
              <a:gd name="T82" fmla="*/ 386 w 632222"/>
              <a:gd name="T83" fmla="*/ 96 h 561974"/>
              <a:gd name="T84" fmla="*/ 204 w 632222"/>
              <a:gd name="T85" fmla="*/ 273 h 561974"/>
              <a:gd name="T86" fmla="*/ 142 w 632222"/>
              <a:gd name="T87" fmla="*/ 279 h 561974"/>
              <a:gd name="T88" fmla="*/ 119 w 632222"/>
              <a:gd name="T89" fmla="*/ 271 h 561974"/>
              <a:gd name="T90" fmla="*/ 110 w 632222"/>
              <a:gd name="T91" fmla="*/ 248 h 561974"/>
              <a:gd name="T92" fmla="*/ 117 w 632222"/>
              <a:gd name="T93" fmla="*/ 188 h 561974"/>
              <a:gd name="T94" fmla="*/ 299 w 632222"/>
              <a:gd name="T95" fmla="*/ 11 h 561974"/>
              <a:gd name="T96" fmla="*/ 327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4526" name="Rectangle 19"/>
          <p:cNvSpPr>
            <a:spLocks noChangeArrowheads="1"/>
          </p:cNvSpPr>
          <p:nvPr/>
        </p:nvSpPr>
        <p:spPr bwMode="auto">
          <a:xfrm>
            <a:off x="7451521" y="194001"/>
            <a:ext cx="2916479" cy="8349515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CL" altLang="es-CL"/>
          </a:p>
        </p:txBody>
      </p:sp>
      <p:sp>
        <p:nvSpPr>
          <p:cNvPr id="64527" name="Rectangle 20"/>
          <p:cNvSpPr>
            <a:spLocks noChangeArrowheads="1"/>
          </p:cNvSpPr>
          <p:nvPr/>
        </p:nvSpPr>
        <p:spPr bwMode="auto">
          <a:xfrm>
            <a:off x="7455361" y="181402"/>
            <a:ext cx="2916479" cy="849061"/>
          </a:xfrm>
          <a:prstGeom prst="rect">
            <a:avLst/>
          </a:prstGeom>
          <a:solidFill>
            <a:srgbClr val="44546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2300" b="1">
                <a:solidFill>
                  <a:srgbClr val="FFFFFF"/>
                </a:solidFill>
                <a:latin typeface="Calibri" pitchFamily="34" charset="0"/>
              </a:rPr>
              <a:t>Lorena Bahamonde Vidal</a:t>
            </a:r>
          </a:p>
        </p:txBody>
      </p:sp>
      <p:sp>
        <p:nvSpPr>
          <p:cNvPr id="64528" name="Rectangle 21"/>
          <p:cNvSpPr>
            <a:spLocks noChangeArrowheads="1"/>
          </p:cNvSpPr>
          <p:nvPr/>
        </p:nvSpPr>
        <p:spPr bwMode="auto">
          <a:xfrm>
            <a:off x="7455361" y="3595281"/>
            <a:ext cx="2916479" cy="493816"/>
          </a:xfrm>
          <a:prstGeom prst="rect">
            <a:avLst/>
          </a:prstGeom>
          <a:solidFill>
            <a:srgbClr val="C55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705" tIns="50852" rIns="101705" bIns="50852" anchor="ctr"/>
          <a:lstStyle/>
          <a:p>
            <a:pPr algn="ctr">
              <a:buSzPct val="100000"/>
              <a:tabLst>
                <a:tab pos="0" algn="l"/>
                <a:tab pos="600122" algn="l"/>
                <a:tab pos="1202379" algn="l"/>
                <a:tab pos="1804637" algn="l"/>
                <a:tab pos="2406894" algn="l"/>
                <a:tab pos="3009151" algn="l"/>
                <a:tab pos="3611408" algn="l"/>
                <a:tab pos="4213665" algn="l"/>
                <a:tab pos="4815922" algn="l"/>
                <a:tab pos="5418180" algn="l"/>
                <a:tab pos="6020437" algn="l"/>
                <a:tab pos="6622694" algn="l"/>
                <a:tab pos="7224951" algn="l"/>
                <a:tab pos="7827208" algn="l"/>
                <a:tab pos="8429465" algn="l"/>
                <a:tab pos="9031723" algn="l"/>
                <a:tab pos="9633980" algn="l"/>
                <a:tab pos="10236237" algn="l"/>
                <a:tab pos="10838494" algn="l"/>
                <a:tab pos="11440751" algn="l"/>
                <a:tab pos="12043009" algn="l"/>
              </a:tabLst>
            </a:pPr>
            <a:r>
              <a:rPr lang="en-US" altLang="es-CL" sz="1900" b="1">
                <a:solidFill>
                  <a:srgbClr val="FFFFFF"/>
                </a:solidFill>
                <a:latin typeface="Calibri" pitchFamily="34" charset="0"/>
              </a:rPr>
              <a:t>PROFESIONAL DE APOYO</a:t>
            </a:r>
          </a:p>
        </p:txBody>
      </p:sp>
      <p:sp>
        <p:nvSpPr>
          <p:cNvPr id="64529" name="Freeform 22"/>
          <p:cNvSpPr>
            <a:spLocks noChangeArrowheads="1"/>
          </p:cNvSpPr>
          <p:nvPr/>
        </p:nvSpPr>
        <p:spPr bwMode="auto">
          <a:xfrm>
            <a:off x="7506481" y="8090011"/>
            <a:ext cx="247679" cy="322492"/>
          </a:xfrm>
          <a:custGeom>
            <a:avLst/>
            <a:gdLst>
              <a:gd name="T0" fmla="*/ 165 w 632222"/>
              <a:gd name="T1" fmla="*/ 103 h 561974"/>
              <a:gd name="T2" fmla="*/ 89 w 632222"/>
              <a:gd name="T3" fmla="*/ 268 h 561974"/>
              <a:gd name="T4" fmla="*/ 86 w 632222"/>
              <a:gd name="T5" fmla="*/ 326 h 561974"/>
              <a:gd name="T6" fmla="*/ 113 w 632222"/>
              <a:gd name="T7" fmla="*/ 320 h 561974"/>
              <a:gd name="T8" fmla="*/ 189 w 632222"/>
              <a:gd name="T9" fmla="*/ 155 h 561974"/>
              <a:gd name="T10" fmla="*/ 20 w 632222"/>
              <a:gd name="T11" fmla="*/ 57 h 561974"/>
              <a:gd name="T12" fmla="*/ 132 w 632222"/>
              <a:gd name="T13" fmla="*/ 57 h 561974"/>
              <a:gd name="T14" fmla="*/ 135 w 632222"/>
              <a:gd name="T15" fmla="*/ 61 h 561974"/>
              <a:gd name="T16" fmla="*/ 134 w 632222"/>
              <a:gd name="T17" fmla="*/ 69 h 561974"/>
              <a:gd name="T18" fmla="*/ 121 w 632222"/>
              <a:gd name="T19" fmla="*/ 98 h 561974"/>
              <a:gd name="T20" fmla="*/ 119 w 632222"/>
              <a:gd name="T21" fmla="*/ 99 h 561974"/>
              <a:gd name="T22" fmla="*/ 20 w 632222"/>
              <a:gd name="T23" fmla="*/ 99 h 561974"/>
              <a:gd name="T24" fmla="*/ 20 w 632222"/>
              <a:gd name="T25" fmla="*/ 412 h 561974"/>
              <a:gd name="T26" fmla="*/ 164 w 632222"/>
              <a:gd name="T27" fmla="*/ 412 h 561974"/>
              <a:gd name="T28" fmla="*/ 164 w 632222"/>
              <a:gd name="T29" fmla="*/ 311 h 561974"/>
              <a:gd name="T30" fmla="*/ 165 w 632222"/>
              <a:gd name="T31" fmla="*/ 307 h 561974"/>
              <a:gd name="T32" fmla="*/ 178 w 632222"/>
              <a:gd name="T33" fmla="*/ 278 h 561974"/>
              <a:gd name="T34" fmla="*/ 182 w 632222"/>
              <a:gd name="T35" fmla="*/ 276 h 561974"/>
              <a:gd name="T36" fmla="*/ 184 w 632222"/>
              <a:gd name="T37" fmla="*/ 283 h 561974"/>
              <a:gd name="T38" fmla="*/ 184 w 632222"/>
              <a:gd name="T39" fmla="*/ 412 h 561974"/>
              <a:gd name="T40" fmla="*/ 178 w 632222"/>
              <a:gd name="T41" fmla="*/ 443 h 561974"/>
              <a:gd name="T42" fmla="*/ 164 w 632222"/>
              <a:gd name="T43" fmla="*/ 455 h 561974"/>
              <a:gd name="T44" fmla="*/ 20 w 632222"/>
              <a:gd name="T45" fmla="*/ 455 h 561974"/>
              <a:gd name="T46" fmla="*/ 6 w 632222"/>
              <a:gd name="T47" fmla="*/ 443 h 561974"/>
              <a:gd name="T48" fmla="*/ 0 w 632222"/>
              <a:gd name="T49" fmla="*/ 412 h 561974"/>
              <a:gd name="T50" fmla="*/ 0 w 632222"/>
              <a:gd name="T51" fmla="*/ 99 h 561974"/>
              <a:gd name="T52" fmla="*/ 6 w 632222"/>
              <a:gd name="T53" fmla="*/ 69 h 561974"/>
              <a:gd name="T54" fmla="*/ 20 w 632222"/>
              <a:gd name="T55" fmla="*/ 57 h 561974"/>
              <a:gd name="T56" fmla="*/ 195 w 632222"/>
              <a:gd name="T57" fmla="*/ 43 h 561974"/>
              <a:gd name="T58" fmla="*/ 192 w 632222"/>
              <a:gd name="T59" fmla="*/ 45 h 561974"/>
              <a:gd name="T60" fmla="*/ 179 w 632222"/>
              <a:gd name="T61" fmla="*/ 73 h 561974"/>
              <a:gd name="T62" fmla="*/ 203 w 632222"/>
              <a:gd name="T63" fmla="*/ 124 h 561974"/>
              <a:gd name="T64" fmla="*/ 216 w 632222"/>
              <a:gd name="T65" fmla="*/ 97 h 561974"/>
              <a:gd name="T66" fmla="*/ 217 w 632222"/>
              <a:gd name="T67" fmla="*/ 90 h 561974"/>
              <a:gd name="T68" fmla="*/ 216 w 632222"/>
              <a:gd name="T69" fmla="*/ 84 h 561974"/>
              <a:gd name="T70" fmla="*/ 198 w 632222"/>
              <a:gd name="T71" fmla="*/ 45 h 561974"/>
              <a:gd name="T72" fmla="*/ 195 w 632222"/>
              <a:gd name="T73" fmla="*/ 43 h 561974"/>
              <a:gd name="T74" fmla="*/ 195 w 632222"/>
              <a:gd name="T75" fmla="*/ 0 h 561974"/>
              <a:gd name="T76" fmla="*/ 212 w 632222"/>
              <a:gd name="T77" fmla="*/ 15 h 561974"/>
              <a:gd name="T78" fmla="*/ 230 w 632222"/>
              <a:gd name="T79" fmla="*/ 54 h 561974"/>
              <a:gd name="T80" fmla="*/ 237 w 632222"/>
              <a:gd name="T81" fmla="*/ 90 h 561974"/>
              <a:gd name="T82" fmla="*/ 230 w 632222"/>
              <a:gd name="T83" fmla="*/ 127 h 561974"/>
              <a:gd name="T84" fmla="*/ 121 w 632222"/>
              <a:gd name="T85" fmla="*/ 361 h 561974"/>
              <a:gd name="T86" fmla="*/ 85 w 632222"/>
              <a:gd name="T87" fmla="*/ 370 h 561974"/>
              <a:gd name="T88" fmla="*/ 71 w 632222"/>
              <a:gd name="T89" fmla="*/ 359 h 561974"/>
              <a:gd name="T90" fmla="*/ 66 w 632222"/>
              <a:gd name="T91" fmla="*/ 329 h 561974"/>
              <a:gd name="T92" fmla="*/ 70 w 632222"/>
              <a:gd name="T93" fmla="*/ 249 h 561974"/>
              <a:gd name="T94" fmla="*/ 178 w 632222"/>
              <a:gd name="T95" fmla="*/ 15 h 561974"/>
              <a:gd name="T96" fmla="*/ 195 w 632222"/>
              <a:gd name="T97" fmla="*/ 0 h 5619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222" h="561974">
                <a:moveTo>
                  <a:pt x="441238" y="127322"/>
                </a:moveTo>
                <a:lnTo>
                  <a:pt x="237083" y="331478"/>
                </a:lnTo>
                <a:lnTo>
                  <a:pt x="229400" y="402822"/>
                </a:lnTo>
                <a:lnTo>
                  <a:pt x="300745" y="395139"/>
                </a:lnTo>
                <a:lnTo>
                  <a:pt x="504900" y="190984"/>
                </a:lnTo>
                <a:lnTo>
                  <a:pt x="441238" y="127322"/>
                </a:lnTo>
                <a:close/>
                <a:moveTo>
                  <a:pt x="52685" y="70246"/>
                </a:moveTo>
                <a:lnTo>
                  <a:pt x="353430" y="70246"/>
                </a:lnTo>
                <a:cubicBezTo>
                  <a:pt x="357089" y="70246"/>
                  <a:pt x="359649" y="72075"/>
                  <a:pt x="361113" y="75734"/>
                </a:cubicBezTo>
                <a:cubicBezTo>
                  <a:pt x="362577" y="79393"/>
                  <a:pt x="361845" y="82685"/>
                  <a:pt x="358918" y="85612"/>
                </a:cubicBezTo>
                <a:lnTo>
                  <a:pt x="323794" y="120736"/>
                </a:lnTo>
                <a:cubicBezTo>
                  <a:pt x="322331" y="122199"/>
                  <a:pt x="320502" y="122931"/>
                  <a:pt x="318306" y="122931"/>
                </a:cubicBezTo>
                <a:lnTo>
                  <a:pt x="52685" y="122931"/>
                </a:lnTo>
                <a:lnTo>
                  <a:pt x="52685" y="509289"/>
                </a:lnTo>
                <a:lnTo>
                  <a:pt x="439043" y="509289"/>
                </a:lnTo>
                <a:lnTo>
                  <a:pt x="439043" y="384162"/>
                </a:lnTo>
                <a:cubicBezTo>
                  <a:pt x="439043" y="381966"/>
                  <a:pt x="439775" y="380137"/>
                  <a:pt x="441238" y="378674"/>
                </a:cubicBezTo>
                <a:lnTo>
                  <a:pt x="476362" y="343550"/>
                </a:lnTo>
                <a:cubicBezTo>
                  <a:pt x="479289" y="340623"/>
                  <a:pt x="482581" y="339892"/>
                  <a:pt x="486240" y="341355"/>
                </a:cubicBezTo>
                <a:cubicBezTo>
                  <a:pt x="489899" y="342818"/>
                  <a:pt x="491728" y="345745"/>
                  <a:pt x="491728" y="350136"/>
                </a:cubicBezTo>
                <a:lnTo>
                  <a:pt x="491728" y="509289"/>
                </a:lnTo>
                <a:cubicBezTo>
                  <a:pt x="491728" y="523924"/>
                  <a:pt x="486606" y="536363"/>
                  <a:pt x="476362" y="546608"/>
                </a:cubicBezTo>
                <a:cubicBezTo>
                  <a:pt x="466117" y="556852"/>
                  <a:pt x="453678" y="561974"/>
                  <a:pt x="439043" y="561974"/>
                </a:cubicBezTo>
                <a:lnTo>
                  <a:pt x="52685" y="561974"/>
                </a:lnTo>
                <a:cubicBezTo>
                  <a:pt x="38050" y="561974"/>
                  <a:pt x="25611" y="556852"/>
                  <a:pt x="15367" y="546608"/>
                </a:cubicBezTo>
                <a:cubicBezTo>
                  <a:pt x="5122" y="536363"/>
                  <a:pt x="0" y="523924"/>
                  <a:pt x="0" y="509289"/>
                </a:cubicBezTo>
                <a:lnTo>
                  <a:pt x="0" y="122931"/>
                </a:lnTo>
                <a:cubicBezTo>
                  <a:pt x="0" y="108296"/>
                  <a:pt x="5122" y="95857"/>
                  <a:pt x="15367" y="85612"/>
                </a:cubicBezTo>
                <a:cubicBezTo>
                  <a:pt x="25611" y="75368"/>
                  <a:pt x="38050" y="70246"/>
                  <a:pt x="52685" y="70246"/>
                </a:cubicBezTo>
                <a:close/>
                <a:moveTo>
                  <a:pt x="520815" y="52685"/>
                </a:moveTo>
                <a:cubicBezTo>
                  <a:pt x="517522" y="52685"/>
                  <a:pt x="514778" y="53783"/>
                  <a:pt x="512583" y="55978"/>
                </a:cubicBezTo>
                <a:lnTo>
                  <a:pt x="478557" y="90004"/>
                </a:lnTo>
                <a:lnTo>
                  <a:pt x="542218" y="153665"/>
                </a:lnTo>
                <a:lnTo>
                  <a:pt x="576244" y="119639"/>
                </a:lnTo>
                <a:cubicBezTo>
                  <a:pt x="578439" y="117444"/>
                  <a:pt x="579537" y="114700"/>
                  <a:pt x="579537" y="111407"/>
                </a:cubicBezTo>
                <a:cubicBezTo>
                  <a:pt x="579537" y="108114"/>
                  <a:pt x="578439" y="105370"/>
                  <a:pt x="576244" y="103175"/>
                </a:cubicBezTo>
                <a:lnTo>
                  <a:pt x="529047" y="55978"/>
                </a:lnTo>
                <a:cubicBezTo>
                  <a:pt x="526852" y="53783"/>
                  <a:pt x="524108" y="52685"/>
                  <a:pt x="520815" y="52685"/>
                </a:cubicBezTo>
                <a:close/>
                <a:moveTo>
                  <a:pt x="520815" y="0"/>
                </a:moveTo>
                <a:cubicBezTo>
                  <a:pt x="538743" y="0"/>
                  <a:pt x="553926" y="6220"/>
                  <a:pt x="566366" y="18659"/>
                </a:cubicBezTo>
                <a:lnTo>
                  <a:pt x="613563" y="65856"/>
                </a:lnTo>
                <a:cubicBezTo>
                  <a:pt x="626002" y="78296"/>
                  <a:pt x="632222" y="93480"/>
                  <a:pt x="632222" y="111407"/>
                </a:cubicBezTo>
                <a:cubicBezTo>
                  <a:pt x="632222" y="129335"/>
                  <a:pt x="626002" y="144518"/>
                  <a:pt x="613563" y="156958"/>
                </a:cubicBezTo>
                <a:lnTo>
                  <a:pt x="324892" y="445629"/>
                </a:lnTo>
                <a:lnTo>
                  <a:pt x="226107" y="456605"/>
                </a:lnTo>
                <a:cubicBezTo>
                  <a:pt x="211472" y="458068"/>
                  <a:pt x="199033" y="453678"/>
                  <a:pt x="188789" y="443433"/>
                </a:cubicBezTo>
                <a:cubicBezTo>
                  <a:pt x="178544" y="433189"/>
                  <a:pt x="174154" y="420750"/>
                  <a:pt x="175617" y="406115"/>
                </a:cubicBezTo>
                <a:lnTo>
                  <a:pt x="186593" y="307330"/>
                </a:lnTo>
                <a:lnTo>
                  <a:pt x="475264" y="18659"/>
                </a:lnTo>
                <a:cubicBezTo>
                  <a:pt x="487704" y="6220"/>
                  <a:pt x="502887" y="0"/>
                  <a:pt x="5208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3014" tIns="61507" rIns="123014" bIns="61507" anchor="ctr"/>
          <a:lstStyle/>
          <a:p>
            <a:endParaRPr lang="es-CL"/>
          </a:p>
        </p:txBody>
      </p:sp>
      <p:sp>
        <p:nvSpPr>
          <p:cNvPr id="64530" name="Text Box 23"/>
          <p:cNvSpPr txBox="1">
            <a:spLocks noChangeArrowheads="1"/>
          </p:cNvSpPr>
          <p:nvPr/>
        </p:nvSpPr>
        <p:spPr bwMode="auto">
          <a:xfrm>
            <a:off x="7677960" y="8107647"/>
            <a:ext cx="2780490" cy="3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705" tIns="50852" rIns="101705" bIns="50852">
            <a:spAutoFit/>
          </a:bodyPr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eaLnBrk="0" hangingPunct="0">
              <a:buFont typeface="Times New Roman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15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es-CL" sz="1600" b="1" dirty="0">
                <a:solidFill>
                  <a:srgbClr val="FFFFFF"/>
                </a:solidFill>
              </a:rPr>
              <a:t>lorena.bahamonde@umag.cl</a:t>
            </a:r>
          </a:p>
        </p:txBody>
      </p:sp>
      <p:pic>
        <p:nvPicPr>
          <p:cNvPr id="6453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80" y="1017865"/>
            <a:ext cx="2419200" cy="410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32" name="Rectangle 26"/>
          <p:cNvSpPr>
            <a:spLocks noChangeArrowheads="1"/>
          </p:cNvSpPr>
          <p:nvPr/>
        </p:nvSpPr>
        <p:spPr bwMode="auto">
          <a:xfrm>
            <a:off x="7357440" y="4197433"/>
            <a:ext cx="3010560" cy="21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557" tIns="50852" rIns="152557" bIns="50852">
            <a:spAutoFit/>
          </a:bodyPr>
          <a:lstStyle/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Lic. en Cs. Agropecuarias</a:t>
            </a:r>
          </a:p>
          <a:p>
            <a:pPr marL="187938" indent="-187938" algn="just">
              <a:buClr>
                <a:srgbClr val="FFFFFF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FFFFFF"/>
                </a:solidFill>
                <a:latin typeface="Calibri" pitchFamily="34" charset="0"/>
              </a:rPr>
              <a:t>Ingeniera Agrónoma</a:t>
            </a:r>
          </a:p>
          <a:p>
            <a:pPr marL="187938" indent="-187938" algn="just">
              <a:buClr>
                <a:srgbClr val="FFFFFF"/>
              </a:buClr>
              <a:buSzPct val="100000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endParaRPr lang="es-MX" altLang="es-CL" sz="1600" b="1">
              <a:solidFill>
                <a:srgbClr val="FFFFFF"/>
              </a:solidFill>
              <a:latin typeface="Calibri" pitchFamily="34" charset="0"/>
            </a:endParaRP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Profesional Fondef ID20I10338. Depto. Cs. Agropecuarias y Acuícolas U. de Magallanes</a:t>
            </a:r>
          </a:p>
          <a:p>
            <a:pPr marL="187938" indent="-187938" algn="just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87938" algn="l"/>
                <a:tab pos="788061" algn="l"/>
                <a:tab pos="1390318" algn="l"/>
                <a:tab pos="1992575" algn="l"/>
                <a:tab pos="2594832" algn="l"/>
                <a:tab pos="3197089" algn="l"/>
                <a:tab pos="3799346" algn="l"/>
                <a:tab pos="4401604" algn="l"/>
                <a:tab pos="5003861" algn="l"/>
                <a:tab pos="5606118" algn="l"/>
                <a:tab pos="6208375" algn="l"/>
                <a:tab pos="6810632" algn="l"/>
                <a:tab pos="7412890" algn="l"/>
                <a:tab pos="8015147" algn="l"/>
                <a:tab pos="8617404" algn="l"/>
                <a:tab pos="9219661" algn="l"/>
                <a:tab pos="9821918" algn="l"/>
                <a:tab pos="10424175" algn="l"/>
                <a:tab pos="11026433" algn="l"/>
                <a:tab pos="11628690" algn="l"/>
                <a:tab pos="12230947" algn="l"/>
              </a:tabLst>
            </a:pPr>
            <a:r>
              <a:rPr lang="es-MX" altLang="es-CL" sz="1600" b="1">
                <a:solidFill>
                  <a:srgbClr val="000000"/>
                </a:solidFill>
                <a:latin typeface="Calibri" pitchFamily="34" charset="0"/>
              </a:rPr>
              <a:t>Especialidad: Botánica</a:t>
            </a:r>
          </a:p>
        </p:txBody>
      </p:sp>
      <p:pic>
        <p:nvPicPr>
          <p:cNvPr id="6453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881" y="1045580"/>
            <a:ext cx="2471039" cy="3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896" y="1005268"/>
            <a:ext cx="1777249" cy="2511910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48311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xmlns="" id="{F1C9A080-5E9D-4ACD-8703-4D6551A1F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081" y="1070649"/>
            <a:ext cx="6182400" cy="6965760"/>
          </a:xfrm>
          <a:prstGeom prst="rect">
            <a:avLst/>
          </a:prstGeom>
          <a:solidFill>
            <a:srgbClr val="D4EA6B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xmlns="" id="{606F7014-E599-4030-9F1C-73EC2786D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70649"/>
            <a:ext cx="6182400" cy="6965760"/>
          </a:xfrm>
          <a:prstGeom prst="rect">
            <a:avLst/>
          </a:prstGeom>
          <a:solidFill>
            <a:schemeClr val="accent1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72" name="Text Box 3">
            <a:extLst>
              <a:ext uri="{FF2B5EF4-FFF2-40B4-BE49-F238E27FC236}">
                <a16:creationId xmlns:a16="http://schemas.microsoft.com/office/drawing/2014/main" xmlns="" id="{4D959C87-1193-4430-8ACB-C51D0258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922" y="1460410"/>
            <a:ext cx="3221760" cy="5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PROBLEMA</a:t>
            </a:r>
            <a:r>
              <a:rPr lang="es-CL" altLang="es-CL" sz="3386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32774" name="Text Box 5">
            <a:extLst>
              <a:ext uri="{FF2B5EF4-FFF2-40B4-BE49-F238E27FC236}">
                <a16:creationId xmlns:a16="http://schemas.microsoft.com/office/drawing/2014/main" xmlns="" id="{FF4DA483-06D0-4B5F-8BFB-6E03A5E6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40" y="2470330"/>
            <a:ext cx="2352001" cy="41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2177" b="1" dirty="0">
                <a:solidFill>
                  <a:schemeClr val="tx1"/>
                </a:solidFill>
                <a:latin typeface="Verdana" panose="020B0604030504040204" pitchFamily="34" charset="0"/>
              </a:rPr>
              <a:t>Degradación</a:t>
            </a:r>
          </a:p>
        </p:txBody>
      </p:sp>
      <p:sp>
        <p:nvSpPr>
          <p:cNvPr id="32775" name="Text Box 6">
            <a:extLst>
              <a:ext uri="{FF2B5EF4-FFF2-40B4-BE49-F238E27FC236}">
                <a16:creationId xmlns:a16="http://schemas.microsoft.com/office/drawing/2014/main" xmlns="" id="{13390F23-F652-4C16-9CF2-1B4DD569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40" y="3270969"/>
            <a:ext cx="2352001" cy="72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2177" b="1" dirty="0">
                <a:solidFill>
                  <a:schemeClr val="tx1"/>
                </a:solidFill>
                <a:latin typeface="Verdana" panose="020B0604030504040204" pitchFamily="34" charset="0"/>
              </a:rPr>
              <a:t>Perdida de biodiversidad</a:t>
            </a: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xmlns="" id="{7DF74A55-1771-4396-BB49-0EEF6F84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20" y="4332730"/>
            <a:ext cx="2421121" cy="72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2177" b="1" dirty="0">
                <a:solidFill>
                  <a:schemeClr val="tx1"/>
                </a:solidFill>
                <a:latin typeface="Verdana" panose="020B0604030504040204" pitchFamily="34" charset="0"/>
              </a:rPr>
              <a:t>Baja productividad</a:t>
            </a:r>
          </a:p>
        </p:txBody>
      </p:sp>
      <p:sp>
        <p:nvSpPr>
          <p:cNvPr id="32777" name="Text Box 8">
            <a:extLst>
              <a:ext uri="{FF2B5EF4-FFF2-40B4-BE49-F238E27FC236}">
                <a16:creationId xmlns:a16="http://schemas.microsoft.com/office/drawing/2014/main" xmlns="" id="{1D73DB07-83EA-4086-9451-6D67D51BC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20" y="5486649"/>
            <a:ext cx="2613121" cy="72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2177" b="1">
                <a:solidFill>
                  <a:schemeClr val="tx1"/>
                </a:solidFill>
                <a:latin typeface="Verdana" panose="020B0604030504040204" pitchFamily="34" charset="0"/>
              </a:rPr>
              <a:t>Baja adopción tecnológica</a:t>
            </a:r>
          </a:p>
        </p:txBody>
      </p:sp>
      <p:sp>
        <p:nvSpPr>
          <p:cNvPr id="32778" name="Text Box 9">
            <a:extLst>
              <a:ext uri="{FF2B5EF4-FFF2-40B4-BE49-F238E27FC236}">
                <a16:creationId xmlns:a16="http://schemas.microsoft.com/office/drawing/2014/main" xmlns="" id="{FF9A9024-A188-44DD-B35C-89EEF9B88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475450"/>
            <a:ext cx="2954880" cy="10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s-CL" altLang="es-CL" sz="2177" b="1" dirty="0">
                <a:solidFill>
                  <a:schemeClr val="tx1"/>
                </a:solidFill>
                <a:latin typeface="Verdana" panose="020B0604030504040204" pitchFamily="34" charset="0"/>
              </a:rPr>
              <a:t>Baja precisión ajuste de cargas</a:t>
            </a:r>
          </a:p>
        </p:txBody>
      </p:sp>
      <p:sp>
        <p:nvSpPr>
          <p:cNvPr id="32779" name="Text Box 10">
            <a:extLst>
              <a:ext uri="{FF2B5EF4-FFF2-40B4-BE49-F238E27FC236}">
                <a16:creationId xmlns:a16="http://schemas.microsoft.com/office/drawing/2014/main" xmlns="" id="{E70528A7-0B0E-48D7-B6B2-D0E6D9C96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641" y="2497210"/>
            <a:ext cx="919679" cy="52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2177" b="1">
                <a:solidFill>
                  <a:srgbClr val="158466"/>
                </a:solidFill>
                <a:latin typeface="Verdana" panose="020B0604030504040204" pitchFamily="34" charset="0"/>
              </a:rPr>
              <a:t>TIG</a:t>
            </a: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xmlns="" id="{0309058B-F4FA-4351-9F68-F9A3D52D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351" y="5194278"/>
            <a:ext cx="2785920" cy="84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2177" b="1" dirty="0">
                <a:solidFill>
                  <a:srgbClr val="158466"/>
                </a:solidFill>
                <a:latin typeface="Verdana" panose="020B0604030504040204" pitchFamily="34" charset="0"/>
              </a:rPr>
              <a:t>Ajuste cargas en base a PR</a:t>
            </a:r>
          </a:p>
        </p:txBody>
      </p:sp>
      <p:sp>
        <p:nvSpPr>
          <p:cNvPr id="32781" name="Text Box 12">
            <a:extLst>
              <a:ext uri="{FF2B5EF4-FFF2-40B4-BE49-F238E27FC236}">
                <a16:creationId xmlns:a16="http://schemas.microsoft.com/office/drawing/2014/main" xmlns="" id="{C328E364-EE72-40F1-B86E-14FFD17C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761" y="3158748"/>
            <a:ext cx="2524799" cy="10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2177" b="1" dirty="0">
                <a:solidFill>
                  <a:srgbClr val="158466"/>
                </a:solidFill>
                <a:latin typeface="Verdana" panose="020B0604030504040204" pitchFamily="34" charset="0"/>
              </a:rPr>
              <a:t>Investigación en desarrollo</a:t>
            </a:r>
          </a:p>
        </p:txBody>
      </p:sp>
      <p:sp>
        <p:nvSpPr>
          <p:cNvPr id="32782" name="Text Box 13">
            <a:extLst>
              <a:ext uri="{FF2B5EF4-FFF2-40B4-BE49-F238E27FC236}">
                <a16:creationId xmlns:a16="http://schemas.microsoft.com/office/drawing/2014/main" xmlns="" id="{6B3BAF0C-7C52-42CC-8FAC-D10F7892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761" y="4184589"/>
            <a:ext cx="2785919" cy="72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2177" b="1" dirty="0">
                <a:solidFill>
                  <a:srgbClr val="158466"/>
                </a:solidFill>
                <a:latin typeface="Verdana" panose="020B0604030504040204" pitchFamily="34" charset="0"/>
              </a:rPr>
              <a:t>Particularidades locales</a:t>
            </a: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xmlns="" id="{5B1C8C4D-7F3C-4D40-BBCD-0FAA92F1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641" y="6300729"/>
            <a:ext cx="2785919" cy="10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73583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2177" b="1">
                <a:solidFill>
                  <a:srgbClr val="158466"/>
                </a:solidFill>
                <a:latin typeface="Verdana" panose="020B0604030504040204" pitchFamily="34" charset="0"/>
              </a:rPr>
              <a:t>Interés del público objetivo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xmlns="" id="{200E1674-6445-4C8B-A02D-191637BC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1466169"/>
            <a:ext cx="4179841" cy="10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CL" altLang="es-CL" sz="3600" b="1" dirty="0">
                <a:solidFill>
                  <a:srgbClr val="12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OPORTUNIDAD</a:t>
            </a:r>
          </a:p>
        </p:txBody>
      </p:sp>
      <p:sp>
        <p:nvSpPr>
          <p:cNvPr id="32785" name="Rectangle 16">
            <a:extLst>
              <a:ext uri="{FF2B5EF4-FFF2-40B4-BE49-F238E27FC236}">
                <a16:creationId xmlns:a16="http://schemas.microsoft.com/office/drawing/2014/main" xmlns="" id="{2816F246-0ACC-409A-8AF4-6D63783AD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881" y="2017210"/>
            <a:ext cx="174719" cy="5669759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86" name="Rectangle 17">
            <a:extLst>
              <a:ext uri="{FF2B5EF4-FFF2-40B4-BE49-F238E27FC236}">
                <a16:creationId xmlns:a16="http://schemas.microsoft.com/office/drawing/2014/main" xmlns="" id="{D5C4C24F-5031-49A7-86A0-328B9EA7B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289850"/>
            <a:ext cx="2932742" cy="681599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87" name="Rectangle 18">
            <a:extLst>
              <a:ext uri="{FF2B5EF4-FFF2-40B4-BE49-F238E27FC236}">
                <a16:creationId xmlns:a16="http://schemas.microsoft.com/office/drawing/2014/main" xmlns="" id="{9A547B60-09B7-4102-A53E-E38D61BA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3247929"/>
            <a:ext cx="2932742" cy="78336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88" name="Rectangle 19">
            <a:extLst>
              <a:ext uri="{FF2B5EF4-FFF2-40B4-BE49-F238E27FC236}">
                <a16:creationId xmlns:a16="http://schemas.microsoft.com/office/drawing/2014/main" xmlns="" id="{B9C045D7-76F7-4A1F-AC79-4077E930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4292410"/>
            <a:ext cx="2932742" cy="87168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89" name="Rectangle 20">
            <a:extLst>
              <a:ext uri="{FF2B5EF4-FFF2-40B4-BE49-F238E27FC236}">
                <a16:creationId xmlns:a16="http://schemas.microsoft.com/office/drawing/2014/main" xmlns="" id="{F42DA481-A622-4938-9724-69004152E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9" y="5425210"/>
            <a:ext cx="2938323" cy="87168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0" name="Rectangle 21">
            <a:extLst>
              <a:ext uri="{FF2B5EF4-FFF2-40B4-BE49-F238E27FC236}">
                <a16:creationId xmlns:a16="http://schemas.microsoft.com/office/drawing/2014/main" xmlns="" id="{712C6EA7-A327-4720-8BD9-9C372198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9" y="6469690"/>
            <a:ext cx="2938323" cy="87168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1" name="Rectangle 22">
            <a:extLst>
              <a:ext uri="{FF2B5EF4-FFF2-40B4-BE49-F238E27FC236}">
                <a16:creationId xmlns:a16="http://schemas.microsoft.com/office/drawing/2014/main" xmlns="" id="{B79D963A-1ACD-4665-A16D-913281B85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321" y="2017210"/>
            <a:ext cx="174721" cy="5669759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2" name="Rectangle 23">
            <a:extLst>
              <a:ext uri="{FF2B5EF4-FFF2-40B4-BE49-F238E27FC236}">
                <a16:creationId xmlns:a16="http://schemas.microsoft.com/office/drawing/2014/main" xmlns="" id="{D76CDFB5-2C8E-49C6-A29F-9E9F5FCCF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521" y="2376249"/>
            <a:ext cx="3047039" cy="681601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3" name="Rectangle 24">
            <a:extLst>
              <a:ext uri="{FF2B5EF4-FFF2-40B4-BE49-F238E27FC236}">
                <a16:creationId xmlns:a16="http://schemas.microsoft.com/office/drawing/2014/main" xmlns="" id="{3021CDB8-2835-4EFD-BC75-DAABE4C91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761" y="3209829"/>
            <a:ext cx="3052800" cy="78336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4" name="Rectangle 25">
            <a:extLst>
              <a:ext uri="{FF2B5EF4-FFF2-40B4-BE49-F238E27FC236}">
                <a16:creationId xmlns:a16="http://schemas.microsoft.com/office/drawing/2014/main" xmlns="" id="{B8CE41EE-D0A4-4307-A4A7-3E5EEA5B2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9362" y="4254310"/>
            <a:ext cx="3043199" cy="69696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5" name="Rectangle 26">
            <a:extLst>
              <a:ext uri="{FF2B5EF4-FFF2-40B4-BE49-F238E27FC236}">
                <a16:creationId xmlns:a16="http://schemas.microsoft.com/office/drawing/2014/main" xmlns="" id="{A39886A7-A97A-4B82-8617-969E7F46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9362" y="5164090"/>
            <a:ext cx="3043199" cy="87168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sp>
        <p:nvSpPr>
          <p:cNvPr id="32796" name="Rectangle 27">
            <a:extLst>
              <a:ext uri="{FF2B5EF4-FFF2-40B4-BE49-F238E27FC236}">
                <a16:creationId xmlns:a16="http://schemas.microsoft.com/office/drawing/2014/main" xmlns="" id="{5BDD220D-B19E-40E9-AC70-12E029BE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9362" y="6294970"/>
            <a:ext cx="3043199" cy="871680"/>
          </a:xfrm>
          <a:prstGeom prst="rect">
            <a:avLst/>
          </a:prstGeom>
          <a:noFill/>
          <a:ln w="72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 sz="2177"/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C1D5E622-A0A4-4530-813D-14509885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81" y="2812090"/>
            <a:ext cx="5137920" cy="33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406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4BCC16-D194-42FB-A4DB-B4DE4FF3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 smtClean="0"/>
              <a:t>Objetivo General </a:t>
            </a:r>
            <a:endParaRPr lang="es-CL" sz="6000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AB83D3E-3203-404F-B3C3-47064A1FC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79" y="2925187"/>
            <a:ext cx="10058401" cy="92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sz="3200" b="1" dirty="0">
                <a:solidFill>
                  <a:schemeClr val="tx1"/>
                </a:solidFill>
                <a:latin typeface="+mn-lt"/>
              </a:rPr>
              <a:t>Desarrollar un indicador de valor ganadero predial mediante la aplicación de Tecnologías de la Información Geográfica en predios ganaderos de la región de Magallanes y Antártica Chilena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06BABE82-174E-42F1-8FDA-BE1F4FACD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00" y="3056707"/>
            <a:ext cx="645120" cy="66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Freeform 2">
            <a:extLst>
              <a:ext uri="{FF2B5EF4-FFF2-40B4-BE49-F238E27FC236}">
                <a16:creationId xmlns:a16="http://schemas.microsoft.com/office/drawing/2014/main" xmlns="" id="{D23D104D-FED9-46F9-8D46-FE92FCEBB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6161" y="3616569"/>
            <a:ext cx="1756799" cy="299520"/>
          </a:xfrm>
          <a:custGeom>
            <a:avLst/>
            <a:gdLst>
              <a:gd name="T0" fmla="*/ 0 w 1352409"/>
              <a:gd name="T1" fmla="*/ 0 h 234715"/>
              <a:gd name="T2" fmla="*/ 0 w 1352409"/>
              <a:gd name="T3" fmla="*/ 0 h 234715"/>
              <a:gd name="T4" fmla="*/ 0 w 1352409"/>
              <a:gd name="T5" fmla="*/ 0 h 234715"/>
              <a:gd name="T6" fmla="*/ 0 w 1352409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1352409"/>
              <a:gd name="T13" fmla="*/ 0 h 234715"/>
              <a:gd name="T14" fmla="*/ 1352409 w 1352409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409" h="234715">
                <a:moveTo>
                  <a:pt x="0" y="0"/>
                </a:moveTo>
                <a:lnTo>
                  <a:pt x="0" y="117357"/>
                </a:lnTo>
                <a:lnTo>
                  <a:pt x="1352409" y="117357"/>
                </a:lnTo>
                <a:lnTo>
                  <a:pt x="1352409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0" name="Freeform 3">
            <a:extLst>
              <a:ext uri="{FF2B5EF4-FFF2-40B4-BE49-F238E27FC236}">
                <a16:creationId xmlns:a16="http://schemas.microsoft.com/office/drawing/2014/main" xmlns="" id="{BC3626A4-9109-4744-90BD-3DA97362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641" y="361656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1" name="Freeform 4">
            <a:extLst>
              <a:ext uri="{FF2B5EF4-FFF2-40B4-BE49-F238E27FC236}">
                <a16:creationId xmlns:a16="http://schemas.microsoft.com/office/drawing/2014/main" xmlns="" id="{2ADE29AF-9037-43EE-A677-280D7037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601" y="3616569"/>
            <a:ext cx="1756799" cy="299520"/>
          </a:xfrm>
          <a:custGeom>
            <a:avLst/>
            <a:gdLst>
              <a:gd name="T0" fmla="*/ 0 w 1352409"/>
              <a:gd name="T1" fmla="*/ 0 h 234715"/>
              <a:gd name="T2" fmla="*/ 0 w 1352409"/>
              <a:gd name="T3" fmla="*/ 0 h 234715"/>
              <a:gd name="T4" fmla="*/ 0 w 1352409"/>
              <a:gd name="T5" fmla="*/ 0 h 234715"/>
              <a:gd name="T6" fmla="*/ 0 w 1352409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1352409"/>
              <a:gd name="T13" fmla="*/ 0 h 234715"/>
              <a:gd name="T14" fmla="*/ 1352409 w 1352409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409" h="234715">
                <a:moveTo>
                  <a:pt x="1352409" y="0"/>
                </a:moveTo>
                <a:lnTo>
                  <a:pt x="1352409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2" name="Freeform 5">
            <a:extLst>
              <a:ext uri="{FF2B5EF4-FFF2-40B4-BE49-F238E27FC236}">
                <a16:creationId xmlns:a16="http://schemas.microsoft.com/office/drawing/2014/main" xmlns="" id="{7442EBF0-6768-447B-BC72-B9F737916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401" y="2583610"/>
            <a:ext cx="2063999" cy="303360"/>
          </a:xfrm>
          <a:custGeom>
            <a:avLst/>
            <a:gdLst>
              <a:gd name="T0" fmla="*/ 0 w 2366715"/>
              <a:gd name="T1" fmla="*/ 0 h 234715"/>
              <a:gd name="T2" fmla="*/ 0 w 2366715"/>
              <a:gd name="T3" fmla="*/ 0 h 234715"/>
              <a:gd name="T4" fmla="*/ 0 w 2366715"/>
              <a:gd name="T5" fmla="*/ 0 h 234715"/>
              <a:gd name="T6" fmla="*/ 0 w 2366715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2366715"/>
              <a:gd name="T13" fmla="*/ 0 h 234715"/>
              <a:gd name="T14" fmla="*/ 2366715 w 2366715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6715" h="234715">
                <a:moveTo>
                  <a:pt x="0" y="0"/>
                </a:moveTo>
                <a:lnTo>
                  <a:pt x="0" y="117357"/>
                </a:lnTo>
                <a:lnTo>
                  <a:pt x="2366715" y="117357"/>
                </a:lnTo>
                <a:lnTo>
                  <a:pt x="2366715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3" name="Freeform 6">
            <a:extLst>
              <a:ext uri="{FF2B5EF4-FFF2-40B4-BE49-F238E27FC236}">
                <a16:creationId xmlns:a16="http://schemas.microsoft.com/office/drawing/2014/main" xmlns="" id="{E1F2B844-ADBD-4473-B73E-A9687E02A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761" y="3616569"/>
            <a:ext cx="875520" cy="299520"/>
          </a:xfrm>
          <a:custGeom>
            <a:avLst/>
            <a:gdLst>
              <a:gd name="T0" fmla="*/ 0 w 676204"/>
              <a:gd name="T1" fmla="*/ 0 h 234715"/>
              <a:gd name="T2" fmla="*/ 0 w 676204"/>
              <a:gd name="T3" fmla="*/ 0 h 234715"/>
              <a:gd name="T4" fmla="*/ 0 w 676204"/>
              <a:gd name="T5" fmla="*/ 0 h 234715"/>
              <a:gd name="T6" fmla="*/ 0 w 676204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676204"/>
              <a:gd name="T13" fmla="*/ 0 h 234715"/>
              <a:gd name="T14" fmla="*/ 676204 w 676204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6204" h="234715">
                <a:moveTo>
                  <a:pt x="0" y="0"/>
                </a:moveTo>
                <a:lnTo>
                  <a:pt x="0" y="117357"/>
                </a:lnTo>
                <a:lnTo>
                  <a:pt x="676204" y="117357"/>
                </a:lnTo>
                <a:lnTo>
                  <a:pt x="676204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4" name="Freeform 7">
            <a:extLst>
              <a:ext uri="{FF2B5EF4-FFF2-40B4-BE49-F238E27FC236}">
                <a16:creationId xmlns:a16="http://schemas.microsoft.com/office/drawing/2014/main" xmlns="" id="{27A057A9-03E6-431D-8013-BF416F498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482" y="4645689"/>
            <a:ext cx="2636159" cy="299520"/>
          </a:xfrm>
          <a:custGeom>
            <a:avLst/>
            <a:gdLst>
              <a:gd name="T0" fmla="*/ 0 w 2028613"/>
              <a:gd name="T1" fmla="*/ 0 h 234715"/>
              <a:gd name="T2" fmla="*/ 0 w 2028613"/>
              <a:gd name="T3" fmla="*/ 0 h 234715"/>
              <a:gd name="T4" fmla="*/ 0 w 2028613"/>
              <a:gd name="T5" fmla="*/ 0 h 234715"/>
              <a:gd name="T6" fmla="*/ 0 w 2028613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2028613"/>
              <a:gd name="T13" fmla="*/ 0 h 234715"/>
              <a:gd name="T14" fmla="*/ 2028613 w 2028613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8613" h="234715">
                <a:moveTo>
                  <a:pt x="0" y="0"/>
                </a:moveTo>
                <a:lnTo>
                  <a:pt x="0" y="117357"/>
                </a:lnTo>
                <a:lnTo>
                  <a:pt x="2028613" y="117357"/>
                </a:lnTo>
                <a:lnTo>
                  <a:pt x="2028613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5" name="Freeform 8">
            <a:extLst>
              <a:ext uri="{FF2B5EF4-FFF2-40B4-BE49-F238E27FC236}">
                <a16:creationId xmlns:a16="http://schemas.microsoft.com/office/drawing/2014/main" xmlns="" id="{3BD4F34F-2AF0-4391-A87A-2E3297A4E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242" y="567864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6" name="Freeform 9">
            <a:extLst>
              <a:ext uri="{FF2B5EF4-FFF2-40B4-BE49-F238E27FC236}">
                <a16:creationId xmlns:a16="http://schemas.microsoft.com/office/drawing/2014/main" xmlns="" id="{408DD56B-1683-4E1A-A179-18EB6381B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481" y="4645689"/>
            <a:ext cx="873599" cy="299520"/>
          </a:xfrm>
          <a:custGeom>
            <a:avLst/>
            <a:gdLst>
              <a:gd name="T0" fmla="*/ 0 w 676204"/>
              <a:gd name="T1" fmla="*/ 0 h 234715"/>
              <a:gd name="T2" fmla="*/ 0 w 676204"/>
              <a:gd name="T3" fmla="*/ 0 h 234715"/>
              <a:gd name="T4" fmla="*/ 0 w 676204"/>
              <a:gd name="T5" fmla="*/ 0 h 234715"/>
              <a:gd name="T6" fmla="*/ 0 w 676204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676204"/>
              <a:gd name="T13" fmla="*/ 0 h 234715"/>
              <a:gd name="T14" fmla="*/ 676204 w 676204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6204" h="234715">
                <a:moveTo>
                  <a:pt x="0" y="0"/>
                </a:moveTo>
                <a:lnTo>
                  <a:pt x="0" y="117357"/>
                </a:lnTo>
                <a:lnTo>
                  <a:pt x="676204" y="117357"/>
                </a:lnTo>
                <a:lnTo>
                  <a:pt x="676204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7" name="Freeform 10">
            <a:extLst>
              <a:ext uri="{FF2B5EF4-FFF2-40B4-BE49-F238E27FC236}">
                <a16:creationId xmlns:a16="http://schemas.microsoft.com/office/drawing/2014/main" xmlns="" id="{6D59B680-FA0B-4166-B6F3-F771DF96E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122" y="567864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8" name="Freeform 11">
            <a:extLst>
              <a:ext uri="{FF2B5EF4-FFF2-40B4-BE49-F238E27FC236}">
                <a16:creationId xmlns:a16="http://schemas.microsoft.com/office/drawing/2014/main" xmlns="" id="{8143DB4D-1143-4AEE-ACBE-48B4CC973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201" y="4645689"/>
            <a:ext cx="875520" cy="299520"/>
          </a:xfrm>
          <a:custGeom>
            <a:avLst/>
            <a:gdLst>
              <a:gd name="T0" fmla="*/ 0 w 676204"/>
              <a:gd name="T1" fmla="*/ 0 h 234715"/>
              <a:gd name="T2" fmla="*/ 0 w 676204"/>
              <a:gd name="T3" fmla="*/ 0 h 234715"/>
              <a:gd name="T4" fmla="*/ 0 w 676204"/>
              <a:gd name="T5" fmla="*/ 0 h 234715"/>
              <a:gd name="T6" fmla="*/ 0 w 676204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676204"/>
              <a:gd name="T13" fmla="*/ 0 h 234715"/>
              <a:gd name="T14" fmla="*/ 676204 w 676204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6204" h="234715">
                <a:moveTo>
                  <a:pt x="676204" y="0"/>
                </a:moveTo>
                <a:lnTo>
                  <a:pt x="676204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29" name="Freeform 12">
            <a:extLst>
              <a:ext uri="{FF2B5EF4-FFF2-40B4-BE49-F238E27FC236}">
                <a16:creationId xmlns:a16="http://schemas.microsoft.com/office/drawing/2014/main" xmlns="" id="{2477CC13-A4DB-4EF3-A5A3-95A2B83CF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641" y="4645689"/>
            <a:ext cx="2638080" cy="299520"/>
          </a:xfrm>
          <a:custGeom>
            <a:avLst/>
            <a:gdLst>
              <a:gd name="T0" fmla="*/ 0 w 2028613"/>
              <a:gd name="T1" fmla="*/ 0 h 234715"/>
              <a:gd name="T2" fmla="*/ 0 w 2028613"/>
              <a:gd name="T3" fmla="*/ 0 h 234715"/>
              <a:gd name="T4" fmla="*/ 0 w 2028613"/>
              <a:gd name="T5" fmla="*/ 0 h 234715"/>
              <a:gd name="T6" fmla="*/ 0 w 2028613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2028613"/>
              <a:gd name="T13" fmla="*/ 0 h 234715"/>
              <a:gd name="T14" fmla="*/ 2028613 w 2028613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8613" h="234715">
                <a:moveTo>
                  <a:pt x="2028613" y="0"/>
                </a:moveTo>
                <a:lnTo>
                  <a:pt x="2028613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30" name="Freeform 13">
            <a:extLst>
              <a:ext uri="{FF2B5EF4-FFF2-40B4-BE49-F238E27FC236}">
                <a16:creationId xmlns:a16="http://schemas.microsoft.com/office/drawing/2014/main" xmlns="" id="{67362268-2704-4964-9E92-C5D9C2000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481" y="3616569"/>
            <a:ext cx="873599" cy="299520"/>
          </a:xfrm>
          <a:custGeom>
            <a:avLst/>
            <a:gdLst>
              <a:gd name="T0" fmla="*/ 0 w 676204"/>
              <a:gd name="T1" fmla="*/ 0 h 234715"/>
              <a:gd name="T2" fmla="*/ 0 w 676204"/>
              <a:gd name="T3" fmla="*/ 0 h 234715"/>
              <a:gd name="T4" fmla="*/ 0 w 676204"/>
              <a:gd name="T5" fmla="*/ 0 h 234715"/>
              <a:gd name="T6" fmla="*/ 0 w 676204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676204"/>
              <a:gd name="T13" fmla="*/ 0 h 234715"/>
              <a:gd name="T14" fmla="*/ 676204 w 676204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6204" h="234715">
                <a:moveTo>
                  <a:pt x="676204" y="0"/>
                </a:moveTo>
                <a:lnTo>
                  <a:pt x="676204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31" name="Freeform 14">
            <a:extLst>
              <a:ext uri="{FF2B5EF4-FFF2-40B4-BE49-F238E27FC236}">
                <a16:creationId xmlns:a16="http://schemas.microsoft.com/office/drawing/2014/main" xmlns="" id="{8174EF8F-A1BC-4967-A046-92FC8CE7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760" y="2583610"/>
            <a:ext cx="2336641" cy="303360"/>
          </a:xfrm>
          <a:custGeom>
            <a:avLst/>
            <a:gdLst>
              <a:gd name="T0" fmla="*/ 0 w 1014306"/>
              <a:gd name="T1" fmla="*/ 0 h 234715"/>
              <a:gd name="T2" fmla="*/ 0 w 1014306"/>
              <a:gd name="T3" fmla="*/ 0 h 234715"/>
              <a:gd name="T4" fmla="*/ 0 w 1014306"/>
              <a:gd name="T5" fmla="*/ 0 h 234715"/>
              <a:gd name="T6" fmla="*/ 0 w 1014306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1014306"/>
              <a:gd name="T13" fmla="*/ 0 h 234715"/>
              <a:gd name="T14" fmla="*/ 1014306 w 1014306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4306" h="234715">
                <a:moveTo>
                  <a:pt x="1014306" y="0"/>
                </a:moveTo>
                <a:lnTo>
                  <a:pt x="1014306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32" name="Freeform 15">
            <a:extLst>
              <a:ext uri="{FF2B5EF4-FFF2-40B4-BE49-F238E27FC236}">
                <a16:creationId xmlns:a16="http://schemas.microsoft.com/office/drawing/2014/main" xmlns="" id="{CEDF167C-830B-4365-ACA0-8A77BF90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760" y="2583609"/>
            <a:ext cx="2336641" cy="299520"/>
          </a:xfrm>
          <a:custGeom>
            <a:avLst/>
            <a:gdLst>
              <a:gd name="T0" fmla="*/ 0 w 2366715"/>
              <a:gd name="T1" fmla="*/ 0 h 234715"/>
              <a:gd name="T2" fmla="*/ 0 w 2366715"/>
              <a:gd name="T3" fmla="*/ 0 h 234715"/>
              <a:gd name="T4" fmla="*/ 0 w 2366715"/>
              <a:gd name="T5" fmla="*/ 0 h 234715"/>
              <a:gd name="T6" fmla="*/ 0 w 2366715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2366715"/>
              <a:gd name="T13" fmla="*/ 0 h 234715"/>
              <a:gd name="T14" fmla="*/ 2366715 w 2366715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6715" h="234715">
                <a:moveTo>
                  <a:pt x="2366715" y="0"/>
                </a:moveTo>
                <a:lnTo>
                  <a:pt x="2366715" y="117357"/>
                </a:lnTo>
                <a:lnTo>
                  <a:pt x="0" y="117357"/>
                </a:lnTo>
                <a:lnTo>
                  <a:pt x="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33" name="Rectangle 16">
            <a:extLst>
              <a:ext uri="{FF2B5EF4-FFF2-40B4-BE49-F238E27FC236}">
                <a16:creationId xmlns:a16="http://schemas.microsoft.com/office/drawing/2014/main" xmlns="" id="{FBA6AC52-DA3B-413B-B42C-5DF3BEF21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321" y="1686970"/>
            <a:ext cx="1626239" cy="89279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Sistema de Ganadería sostenible</a:t>
            </a:r>
          </a:p>
        </p:txBody>
      </p:sp>
      <p:sp>
        <p:nvSpPr>
          <p:cNvPr id="34834" name="Rectangle 17">
            <a:extLst>
              <a:ext uri="{FF2B5EF4-FFF2-40B4-BE49-F238E27FC236}">
                <a16:creationId xmlns:a16="http://schemas.microsoft.com/office/drawing/2014/main" xmlns="" id="{C4DBC429-45C9-49F0-A0B0-B051E57EA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441" y="5980090"/>
            <a:ext cx="1451520" cy="85055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Datos satelitales</a:t>
            </a:r>
          </a:p>
        </p:txBody>
      </p:sp>
      <p:sp>
        <p:nvSpPr>
          <p:cNvPr id="34835" name="Rectangle 18">
            <a:extLst>
              <a:ext uri="{FF2B5EF4-FFF2-40B4-BE49-F238E27FC236}">
                <a16:creationId xmlns:a16="http://schemas.microsoft.com/office/drawing/2014/main" xmlns="" id="{B5A44A3D-A6F3-462F-A633-487D457A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081" y="2886969"/>
            <a:ext cx="1451520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Planificación Territorial</a:t>
            </a:r>
          </a:p>
        </p:txBody>
      </p:sp>
      <p:sp>
        <p:nvSpPr>
          <p:cNvPr id="34836" name="Rectangle 19">
            <a:extLst>
              <a:ext uri="{FF2B5EF4-FFF2-40B4-BE49-F238E27FC236}">
                <a16:creationId xmlns:a16="http://schemas.microsoft.com/office/drawing/2014/main" xmlns="" id="{79CA0811-F22C-4754-B008-0A205AF3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801" y="3919929"/>
            <a:ext cx="1451520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Diagnóstico</a:t>
            </a:r>
          </a:p>
        </p:txBody>
      </p:sp>
      <p:sp>
        <p:nvSpPr>
          <p:cNvPr id="34837" name="Rectangle 20">
            <a:extLst>
              <a:ext uri="{FF2B5EF4-FFF2-40B4-BE49-F238E27FC236}">
                <a16:creationId xmlns:a16="http://schemas.microsoft.com/office/drawing/2014/main" xmlns="" id="{F7DCEB2F-0282-456A-ADF6-114185E95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61" y="4952889"/>
            <a:ext cx="1449599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Estimación </a:t>
            </a:r>
            <a:r>
              <a:rPr lang="es-CL" altLang="es-CL" b="1" dirty="0" err="1">
                <a:solidFill>
                  <a:schemeClr val="tx1"/>
                </a:solidFill>
                <a:latin typeface="Calibri" panose="020F0502020204030204" pitchFamily="34" charset="0"/>
              </a:rPr>
              <a:t>Producc</a:t>
            </a: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. MS</a:t>
            </a:r>
          </a:p>
        </p:txBody>
      </p:sp>
      <p:sp>
        <p:nvSpPr>
          <p:cNvPr id="34838" name="Rectangle 21">
            <a:extLst>
              <a:ext uri="{FF2B5EF4-FFF2-40B4-BE49-F238E27FC236}">
                <a16:creationId xmlns:a16="http://schemas.microsoft.com/office/drawing/2014/main" xmlns="" id="{E2F32A21-1347-4E34-A2E3-23C2C04AF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521" y="4952889"/>
            <a:ext cx="1449599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Valor Nutricional</a:t>
            </a:r>
          </a:p>
        </p:txBody>
      </p:sp>
      <p:sp>
        <p:nvSpPr>
          <p:cNvPr id="34839" name="Rectangle 22">
            <a:extLst>
              <a:ext uri="{FF2B5EF4-FFF2-40B4-BE49-F238E27FC236}">
                <a16:creationId xmlns:a16="http://schemas.microsoft.com/office/drawing/2014/main" xmlns="" id="{D3790C77-5EC6-4D3C-B37E-EFC7DDF75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641" y="5983930"/>
            <a:ext cx="1034881" cy="85055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Cartografía de vegetación </a:t>
            </a:r>
          </a:p>
        </p:txBody>
      </p:sp>
      <p:sp>
        <p:nvSpPr>
          <p:cNvPr id="34840" name="Rectangle 23">
            <a:extLst>
              <a:ext uri="{FF2B5EF4-FFF2-40B4-BE49-F238E27FC236}">
                <a16:creationId xmlns:a16="http://schemas.microsoft.com/office/drawing/2014/main" xmlns="" id="{4136FD2B-59C9-4CD3-B1D3-262A6DC35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081" y="4952889"/>
            <a:ext cx="1451520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Valor Ganadero</a:t>
            </a:r>
          </a:p>
        </p:txBody>
      </p:sp>
      <p:sp>
        <p:nvSpPr>
          <p:cNvPr id="34841" name="Rectangle 24">
            <a:extLst>
              <a:ext uri="{FF2B5EF4-FFF2-40B4-BE49-F238E27FC236}">
                <a16:creationId xmlns:a16="http://schemas.microsoft.com/office/drawing/2014/main" xmlns="" id="{DE8E59E2-299A-4B7C-B977-7223E6911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41" y="5983930"/>
            <a:ext cx="1603199" cy="85055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Validación VG – Preferencia de Consumo</a:t>
            </a:r>
          </a:p>
        </p:txBody>
      </p:sp>
      <p:sp>
        <p:nvSpPr>
          <p:cNvPr id="34842" name="Rectangle 25">
            <a:extLst>
              <a:ext uri="{FF2B5EF4-FFF2-40B4-BE49-F238E27FC236}">
                <a16:creationId xmlns:a16="http://schemas.microsoft.com/office/drawing/2014/main" xmlns="" id="{C7E11950-3922-4B4F-A796-3409D4F5D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642" y="4952889"/>
            <a:ext cx="1678080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Anomalía de Valor Ganadero</a:t>
            </a:r>
          </a:p>
        </p:txBody>
      </p:sp>
      <p:sp>
        <p:nvSpPr>
          <p:cNvPr id="34843" name="Rectangle 26">
            <a:extLst>
              <a:ext uri="{FF2B5EF4-FFF2-40B4-BE49-F238E27FC236}">
                <a16:creationId xmlns:a16="http://schemas.microsoft.com/office/drawing/2014/main" xmlns="" id="{B3659A63-D71E-441A-BE07-336414F6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361" y="3919929"/>
            <a:ext cx="1451520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Propuesta</a:t>
            </a:r>
          </a:p>
        </p:txBody>
      </p:sp>
      <p:sp>
        <p:nvSpPr>
          <p:cNvPr id="34844" name="Rectangle 27">
            <a:extLst>
              <a:ext uri="{FF2B5EF4-FFF2-40B4-BE49-F238E27FC236}">
                <a16:creationId xmlns:a16="http://schemas.microsoft.com/office/drawing/2014/main" xmlns="" id="{8F9052EB-CB98-46BC-B529-92497957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8481" y="2886969"/>
            <a:ext cx="1605120" cy="721920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Transferencia</a:t>
            </a:r>
          </a:p>
        </p:txBody>
      </p:sp>
      <p:sp>
        <p:nvSpPr>
          <p:cNvPr id="34845" name="Rectangle 28">
            <a:extLst>
              <a:ext uri="{FF2B5EF4-FFF2-40B4-BE49-F238E27FC236}">
                <a16:creationId xmlns:a16="http://schemas.microsoft.com/office/drawing/2014/main" xmlns="" id="{88712244-BFE8-408A-A35C-956EC7AA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20" y="3919929"/>
            <a:ext cx="1146241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Plataforma web</a:t>
            </a:r>
          </a:p>
        </p:txBody>
      </p:sp>
      <p:sp>
        <p:nvSpPr>
          <p:cNvPr id="34846" name="Rectangle 29">
            <a:extLst>
              <a:ext uri="{FF2B5EF4-FFF2-40B4-BE49-F238E27FC236}">
                <a16:creationId xmlns:a16="http://schemas.microsoft.com/office/drawing/2014/main" xmlns="" id="{3504000E-7D9E-4240-89FC-E65775FDB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881" y="3919929"/>
            <a:ext cx="1263360" cy="72384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Reuniones de directorio</a:t>
            </a:r>
          </a:p>
        </p:txBody>
      </p:sp>
      <p:sp>
        <p:nvSpPr>
          <p:cNvPr id="34847" name="Rectangle 30">
            <a:extLst>
              <a:ext uri="{FF2B5EF4-FFF2-40B4-BE49-F238E27FC236}">
                <a16:creationId xmlns:a16="http://schemas.microsoft.com/office/drawing/2014/main" xmlns="" id="{71E88568-2F53-4CD6-ABDB-D9B60D70C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081" y="3919929"/>
            <a:ext cx="1042561" cy="720001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SEREMI</a:t>
            </a:r>
            <a:endParaRPr lang="es-CL" altLang="es-CL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848" name="Text Box 31">
            <a:extLst>
              <a:ext uri="{FF2B5EF4-FFF2-40B4-BE49-F238E27FC236}">
                <a16:creationId xmlns:a16="http://schemas.microsoft.com/office/drawing/2014/main" xmlns="" id="{96A968BB-6203-49BE-B03B-7F60425B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86" y="548409"/>
            <a:ext cx="5175175" cy="36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es-CL" altLang="es-CL" sz="6000" dirty="0">
                <a:solidFill>
                  <a:schemeClr val="tx1"/>
                </a:solidFill>
                <a:latin typeface="+mj-lt"/>
              </a:rPr>
              <a:t>Metodología</a:t>
            </a:r>
          </a:p>
        </p:txBody>
      </p:sp>
      <p:sp>
        <p:nvSpPr>
          <p:cNvPr id="34849" name="Freeform 32">
            <a:extLst>
              <a:ext uri="{FF2B5EF4-FFF2-40B4-BE49-F238E27FC236}">
                <a16:creationId xmlns:a16="http://schemas.microsoft.com/office/drawing/2014/main" xmlns="" id="{5A5D3279-2F84-4B50-9553-1462A520D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642" y="569016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50" name="Rectangle 33">
            <a:extLst>
              <a:ext uri="{FF2B5EF4-FFF2-40B4-BE49-F238E27FC236}">
                <a16:creationId xmlns:a16="http://schemas.microsoft.com/office/drawing/2014/main" xmlns="" id="{216F2641-14B5-4D24-ABC3-1DAC87CF2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61" y="5995450"/>
            <a:ext cx="890880" cy="85055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Compos. botánica</a:t>
            </a:r>
          </a:p>
        </p:txBody>
      </p:sp>
      <p:sp>
        <p:nvSpPr>
          <p:cNvPr id="34851" name="Freeform 34">
            <a:extLst>
              <a:ext uri="{FF2B5EF4-FFF2-40B4-BE49-F238E27FC236}">
                <a16:creationId xmlns:a16="http://schemas.microsoft.com/office/drawing/2014/main" xmlns="" id="{C97E29BC-6AE6-43BE-A99B-000419278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161" y="5680570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52" name="Rectangle 35">
            <a:extLst>
              <a:ext uri="{FF2B5EF4-FFF2-40B4-BE49-F238E27FC236}">
                <a16:creationId xmlns:a16="http://schemas.microsoft.com/office/drawing/2014/main" xmlns="" id="{8E7578CE-DE4E-4D47-847E-BE6E1797B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41" y="5980090"/>
            <a:ext cx="1034881" cy="85055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 dirty="0">
                <a:solidFill>
                  <a:schemeClr val="tx1"/>
                </a:solidFill>
                <a:latin typeface="Calibri" panose="020F0502020204030204" pitchFamily="34" charset="0"/>
              </a:rPr>
              <a:t>Jaulas exclusión</a:t>
            </a:r>
          </a:p>
        </p:txBody>
      </p:sp>
      <p:sp>
        <p:nvSpPr>
          <p:cNvPr id="34853" name="Freeform 36">
            <a:extLst>
              <a:ext uri="{FF2B5EF4-FFF2-40B4-BE49-F238E27FC236}">
                <a16:creationId xmlns:a16="http://schemas.microsoft.com/office/drawing/2014/main" xmlns="" id="{D0EC6420-C0C0-4D23-8879-EA0B3A207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41" y="569016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54" name="Freeform 37">
            <a:extLst>
              <a:ext uri="{FF2B5EF4-FFF2-40B4-BE49-F238E27FC236}">
                <a16:creationId xmlns:a16="http://schemas.microsoft.com/office/drawing/2014/main" xmlns="" id="{F16D4C71-5D78-4FE9-9D1E-887BDDA8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2241" y="3620409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sp>
        <p:nvSpPr>
          <p:cNvPr id="34855" name="Rectangle 38">
            <a:extLst>
              <a:ext uri="{FF2B5EF4-FFF2-40B4-BE49-F238E27FC236}">
                <a16:creationId xmlns:a16="http://schemas.microsoft.com/office/drawing/2014/main" xmlns="" id="{EE616794-370D-433F-B8E3-49C75916B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281" y="3918010"/>
            <a:ext cx="1040640" cy="71999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" tIns="9143" rIns="9143" bIns="9143" anchor="ctr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Difusión</a:t>
            </a:r>
          </a:p>
          <a:p>
            <a:pPr algn="ctr" eaLnBrk="1">
              <a:lnSpc>
                <a:spcPct val="90000"/>
              </a:lnSpc>
              <a:spcAft>
                <a:spcPts val="514"/>
              </a:spcAft>
            </a:pPr>
            <a:r>
              <a:rPr lang="es-CL" altLang="es-CL" b="1">
                <a:solidFill>
                  <a:schemeClr val="tx1"/>
                </a:solidFill>
                <a:latin typeface="Calibri" panose="020F0502020204030204" pitchFamily="34" charset="0"/>
              </a:rPr>
              <a:t>general</a:t>
            </a:r>
          </a:p>
        </p:txBody>
      </p:sp>
      <p:sp>
        <p:nvSpPr>
          <p:cNvPr id="34856" name="Freeform 39">
            <a:extLst>
              <a:ext uri="{FF2B5EF4-FFF2-40B4-BE49-F238E27FC236}">
                <a16:creationId xmlns:a16="http://schemas.microsoft.com/office/drawing/2014/main" xmlns="" id="{76C93106-3AEA-49AA-9428-8F400BD80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641" y="5672890"/>
            <a:ext cx="111360" cy="299520"/>
          </a:xfrm>
          <a:custGeom>
            <a:avLst/>
            <a:gdLst>
              <a:gd name="T0" fmla="*/ 0 w 91440"/>
              <a:gd name="T1" fmla="*/ 0 h 234715"/>
              <a:gd name="T2" fmla="*/ 0 w 91440"/>
              <a:gd name="T3" fmla="*/ 0 h 234715"/>
              <a:gd name="T4" fmla="*/ 0 w 91440"/>
              <a:gd name="T5" fmla="*/ 0 h 234715"/>
              <a:gd name="T6" fmla="*/ 0 w 91440"/>
              <a:gd name="T7" fmla="*/ 0 h 234715"/>
              <a:gd name="T8" fmla="*/ 0 60000 65536"/>
              <a:gd name="T9" fmla="*/ 0 60000 65536"/>
              <a:gd name="T10" fmla="*/ 0 60000 65536"/>
              <a:gd name="T11" fmla="*/ 0 60000 65536"/>
              <a:gd name="T12" fmla="*/ 0 w 91440"/>
              <a:gd name="T13" fmla="*/ 0 h 234715"/>
              <a:gd name="T14" fmla="*/ 91440 w 91440"/>
              <a:gd name="T15" fmla="*/ 234715 h 2347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" h="234715">
                <a:moveTo>
                  <a:pt x="45720" y="0"/>
                </a:moveTo>
                <a:lnTo>
                  <a:pt x="45720" y="234715"/>
                </a:lnTo>
              </a:path>
            </a:pathLst>
          </a:cu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b="1"/>
          </a:p>
        </p:txBody>
      </p:sp>
      <p:cxnSp>
        <p:nvCxnSpPr>
          <p:cNvPr id="34857" name="AutoShape 40">
            <a:extLst>
              <a:ext uri="{FF2B5EF4-FFF2-40B4-BE49-F238E27FC236}">
                <a16:creationId xmlns:a16="http://schemas.microsoft.com/office/drawing/2014/main" xmlns="" id="{45A5D3CD-1088-4806-B742-D81693EA5EE2}"/>
              </a:ext>
            </a:extLst>
          </p:cNvPr>
          <p:cNvCxnSpPr>
            <a:cxnSpLocks noChangeShapeType="1"/>
            <a:stCxn id="34837" idx="3"/>
            <a:endCxn id="34838" idx="1"/>
          </p:cNvCxnSpPr>
          <p:nvPr/>
        </p:nvCxnSpPr>
        <p:spPr bwMode="auto">
          <a:xfrm>
            <a:off x="2146561" y="5311930"/>
            <a:ext cx="312961" cy="1919"/>
          </a:xfrm>
          <a:prstGeom prst="straightConnector1">
            <a:avLst/>
          </a:prstGeom>
          <a:ln w="28575">
            <a:headEnd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858" name="AutoShape 41">
            <a:extLst>
              <a:ext uri="{FF2B5EF4-FFF2-40B4-BE49-F238E27FC236}">
                <a16:creationId xmlns:a16="http://schemas.microsoft.com/office/drawing/2014/main" xmlns="" id="{65B54993-B77E-43D8-8E1F-6AAE5AA55874}"/>
              </a:ext>
            </a:extLst>
          </p:cNvPr>
          <p:cNvCxnSpPr>
            <a:cxnSpLocks noChangeShapeType="1"/>
            <a:stCxn id="34838" idx="3"/>
            <a:endCxn id="34840" idx="1"/>
          </p:cNvCxnSpPr>
          <p:nvPr/>
        </p:nvCxnSpPr>
        <p:spPr bwMode="auto">
          <a:xfrm>
            <a:off x="3909121" y="5311930"/>
            <a:ext cx="312961" cy="1919"/>
          </a:xfrm>
          <a:prstGeom prst="straightConnector1">
            <a:avLst/>
          </a:prstGeom>
          <a:ln w="28575">
            <a:headEnd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859" name="AutoShape 42">
            <a:extLst>
              <a:ext uri="{FF2B5EF4-FFF2-40B4-BE49-F238E27FC236}">
                <a16:creationId xmlns:a16="http://schemas.microsoft.com/office/drawing/2014/main" xmlns="" id="{25C36F29-199F-416E-8410-2EA031431E29}"/>
              </a:ext>
            </a:extLst>
          </p:cNvPr>
          <p:cNvCxnSpPr>
            <a:cxnSpLocks noChangeShapeType="1"/>
            <a:stCxn id="34840" idx="3"/>
            <a:endCxn id="34842" idx="1"/>
          </p:cNvCxnSpPr>
          <p:nvPr/>
        </p:nvCxnSpPr>
        <p:spPr bwMode="auto">
          <a:xfrm>
            <a:off x="5673602" y="5311930"/>
            <a:ext cx="311040" cy="1919"/>
          </a:xfrm>
          <a:prstGeom prst="straightConnector1">
            <a:avLst/>
          </a:prstGeom>
          <a:ln w="28575">
            <a:headEnd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860" name="AutoShape 43">
            <a:extLst>
              <a:ext uri="{FF2B5EF4-FFF2-40B4-BE49-F238E27FC236}">
                <a16:creationId xmlns:a16="http://schemas.microsoft.com/office/drawing/2014/main" xmlns="" id="{E6EA9006-7CB0-4FA5-AB82-63396B1E81D0}"/>
              </a:ext>
            </a:extLst>
          </p:cNvPr>
          <p:cNvCxnSpPr>
            <a:cxnSpLocks noChangeShapeType="1"/>
            <a:endCxn id="34839" idx="2"/>
          </p:cNvCxnSpPr>
          <p:nvPr/>
        </p:nvCxnSpPr>
        <p:spPr bwMode="auto">
          <a:xfrm flipH="1" flipV="1">
            <a:off x="2325122" y="6834489"/>
            <a:ext cx="1919" cy="474241"/>
          </a:xfrm>
          <a:prstGeom prst="straightConnector1">
            <a:avLst/>
          </a:prstGeom>
          <a:ln w="28575">
            <a:headEnd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861" name="AutoShape 44">
            <a:extLst>
              <a:ext uri="{FF2B5EF4-FFF2-40B4-BE49-F238E27FC236}">
                <a16:creationId xmlns:a16="http://schemas.microsoft.com/office/drawing/2014/main" xmlns="" id="{C9C6C9B0-1E5E-403A-97EB-B5E12C66B88B}"/>
              </a:ext>
            </a:extLst>
          </p:cNvPr>
          <p:cNvCxnSpPr>
            <a:cxnSpLocks noChangeShapeType="1"/>
            <a:endCxn id="34841" idx="2"/>
          </p:cNvCxnSpPr>
          <p:nvPr/>
        </p:nvCxnSpPr>
        <p:spPr bwMode="auto">
          <a:xfrm flipH="1" flipV="1">
            <a:off x="4980481" y="6834490"/>
            <a:ext cx="19200" cy="449280"/>
          </a:xfrm>
          <a:prstGeom prst="straightConnector1">
            <a:avLst/>
          </a:prstGeom>
          <a:ln w="28575">
            <a:headEnd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862" name="AutoShape 45">
            <a:extLst>
              <a:ext uri="{FF2B5EF4-FFF2-40B4-BE49-F238E27FC236}">
                <a16:creationId xmlns:a16="http://schemas.microsoft.com/office/drawing/2014/main" xmlns="" id="{C257936B-B219-4573-93DD-88A09E2BF02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325121" y="6846009"/>
            <a:ext cx="4644479" cy="437760"/>
          </a:xfrm>
          <a:prstGeom prst="bentConnector3">
            <a:avLst>
              <a:gd name="adj1" fmla="val -130"/>
            </a:avLst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1993C166-6F8C-413D-A18E-1B88410DEBB8}"/>
              </a:ext>
            </a:extLst>
          </p:cNvPr>
          <p:cNvSpPr/>
          <p:nvPr/>
        </p:nvSpPr>
        <p:spPr>
          <a:xfrm>
            <a:off x="7580059" y="408569"/>
            <a:ext cx="4151880" cy="2706305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8D4D90A-3FE2-4C64-9114-FA304EF99B49}"/>
              </a:ext>
            </a:extLst>
          </p:cNvPr>
          <p:cNvSpPr/>
          <p:nvPr/>
        </p:nvSpPr>
        <p:spPr>
          <a:xfrm>
            <a:off x="1037961" y="406798"/>
            <a:ext cx="4376550" cy="278091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938" name="Text Box 1">
            <a:extLst>
              <a:ext uri="{FF2B5EF4-FFF2-40B4-BE49-F238E27FC236}">
                <a16:creationId xmlns:a16="http://schemas.microsoft.com/office/drawing/2014/main" xmlns="" id="{3ED8FA84-5F81-4267-A81E-55D429DA7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56381"/>
            <a:ext cx="3826008" cy="95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s-MX" altLang="es-CL" sz="2800" b="1" dirty="0">
                <a:solidFill>
                  <a:schemeClr val="tx1"/>
                </a:solidFill>
                <a:latin typeface="+mj-lt"/>
              </a:rPr>
              <a:t>INDICE DE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s-MX" altLang="es-CL" sz="2800" b="1" dirty="0">
                <a:solidFill>
                  <a:schemeClr val="tx1"/>
                </a:solidFill>
                <a:latin typeface="+mj-lt"/>
              </a:rPr>
              <a:t>VALOR GANADERO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xmlns="" id="{98971BC8-EC82-4B3D-90A5-0537FC4D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90" y="458312"/>
            <a:ext cx="1789440" cy="220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21">
            <a:extLst>
              <a:ext uri="{FF2B5EF4-FFF2-40B4-BE49-F238E27FC236}">
                <a16:creationId xmlns:a16="http://schemas.microsoft.com/office/drawing/2014/main" xmlns="" id="{A668B0A0-E719-4E11-9677-05DB2D32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079" y="16712"/>
            <a:ext cx="1666560" cy="4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Cantidad</a:t>
            </a:r>
          </a:p>
        </p:txBody>
      </p:sp>
      <p:sp>
        <p:nvSpPr>
          <p:cNvPr id="39943" name="Text Box 21">
            <a:extLst>
              <a:ext uri="{FF2B5EF4-FFF2-40B4-BE49-F238E27FC236}">
                <a16:creationId xmlns:a16="http://schemas.microsoft.com/office/drawing/2014/main" xmlns="" id="{A215DA3A-B170-4488-B156-7D1CF0C7C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404" y="3159"/>
            <a:ext cx="1295859" cy="49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Calidad</a:t>
            </a:r>
          </a:p>
        </p:txBody>
      </p:sp>
      <p:sp>
        <p:nvSpPr>
          <p:cNvPr id="39945" name="Text Box 21">
            <a:extLst>
              <a:ext uri="{FF2B5EF4-FFF2-40B4-BE49-F238E27FC236}">
                <a16:creationId xmlns:a16="http://schemas.microsoft.com/office/drawing/2014/main" xmlns="" id="{705A2D79-B757-46D8-AF56-54464107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4" y="3155332"/>
            <a:ext cx="1528320" cy="43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b="1" dirty="0">
                <a:solidFill>
                  <a:schemeClr val="tx1"/>
                </a:solidFill>
                <a:latin typeface="Verdana" panose="020B0604030504040204" pitchFamily="34" charset="0"/>
              </a:rPr>
              <a:t>Superficie</a:t>
            </a:r>
          </a:p>
        </p:txBody>
      </p:sp>
      <p:sp>
        <p:nvSpPr>
          <p:cNvPr id="39946" name="Text Box 21">
            <a:extLst>
              <a:ext uri="{FF2B5EF4-FFF2-40B4-BE49-F238E27FC236}">
                <a16:creationId xmlns:a16="http://schemas.microsoft.com/office/drawing/2014/main" xmlns="" id="{F12711F5-4216-4815-8AFC-2A561F5EF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288" y="3186491"/>
            <a:ext cx="2605880" cy="36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b="1" dirty="0" err="1">
                <a:solidFill>
                  <a:schemeClr val="tx1"/>
                </a:solidFill>
                <a:latin typeface="Verdana" panose="020B0604030504040204" pitchFamily="34" charset="0"/>
              </a:rPr>
              <a:t>Prod</a:t>
            </a:r>
            <a:r>
              <a:rPr lang="es-CL" altLang="es-CL" b="1" dirty="0">
                <a:solidFill>
                  <a:schemeClr val="tx1"/>
                </a:solidFill>
                <a:latin typeface="Verdana" panose="020B0604030504040204" pitchFamily="34" charset="0"/>
              </a:rPr>
              <a:t>. Materia seca</a:t>
            </a:r>
          </a:p>
        </p:txBody>
      </p:sp>
      <p:sp>
        <p:nvSpPr>
          <p:cNvPr id="39950" name="Text Box 21">
            <a:extLst>
              <a:ext uri="{FF2B5EF4-FFF2-40B4-BE49-F238E27FC236}">
                <a16:creationId xmlns:a16="http://schemas.microsoft.com/office/drawing/2014/main" xmlns="" id="{A64E86FF-BAB1-4509-A00A-3259AC954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239" y="3135146"/>
            <a:ext cx="3782993" cy="41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b="1" dirty="0">
                <a:solidFill>
                  <a:schemeClr val="tx1"/>
                </a:solidFill>
                <a:latin typeface="Verdana" panose="020B0604030504040204" pitchFamily="34" charset="0"/>
              </a:rPr>
              <a:t>Análisis bromatológico</a:t>
            </a:r>
          </a:p>
        </p:txBody>
      </p:sp>
      <p:sp>
        <p:nvSpPr>
          <p:cNvPr id="39952" name="Text Box 21">
            <a:extLst>
              <a:ext uri="{FF2B5EF4-FFF2-40B4-BE49-F238E27FC236}">
                <a16:creationId xmlns:a16="http://schemas.microsoft.com/office/drawing/2014/main" xmlns="" id="{EADB50A4-F4D1-435B-B0F1-3BFCAB09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938" y="6022064"/>
            <a:ext cx="2739612" cy="40450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>
            <a:lvl1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es-CL" altLang="es-CL" sz="2177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Valor Ganadero</a:t>
            </a:r>
            <a:endParaRPr lang="es-CL" altLang="es-CL" sz="2177" b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9955" name="Picture 5">
            <a:extLst>
              <a:ext uri="{FF2B5EF4-FFF2-40B4-BE49-F238E27FC236}">
                <a16:creationId xmlns:a16="http://schemas.microsoft.com/office/drawing/2014/main" xmlns="" id="{97DBA96C-E86F-4FFE-A87E-681A07E7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4" y="6545469"/>
            <a:ext cx="1909314" cy="16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7D5B503-2E9F-49F4-A777-70B746431E43}"/>
              </a:ext>
            </a:extLst>
          </p:cNvPr>
          <p:cNvSpPr txBox="1"/>
          <p:nvPr/>
        </p:nvSpPr>
        <p:spPr>
          <a:xfrm>
            <a:off x="3945656" y="5505998"/>
            <a:ext cx="2740512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2000" b="1" dirty="0"/>
              <a:t>PPNA=</a:t>
            </a:r>
            <a:r>
              <a:rPr lang="es-CL" sz="2000" dirty="0"/>
              <a:t>EUR*RFA*</a:t>
            </a:r>
            <a:r>
              <a:rPr lang="es-CL" sz="2000" dirty="0" err="1"/>
              <a:t>fRFAA</a:t>
            </a:r>
            <a:endParaRPr lang="es-CL" sz="20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5744C723-86AB-4B9B-B64E-EB522B9F5099}"/>
              </a:ext>
            </a:extLst>
          </p:cNvPr>
          <p:cNvSpPr txBox="1"/>
          <p:nvPr/>
        </p:nvSpPr>
        <p:spPr>
          <a:xfrm>
            <a:off x="3185320" y="3565356"/>
            <a:ext cx="37829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/>
              <a:t>PPNA</a:t>
            </a:r>
            <a:r>
              <a:rPr lang="es-CL" sz="1600" dirty="0"/>
              <a:t>=Producción primaria neta aérea</a:t>
            </a:r>
          </a:p>
          <a:p>
            <a:pPr algn="just"/>
            <a:r>
              <a:rPr lang="es-CL" sz="1600" b="1" dirty="0"/>
              <a:t>EUR</a:t>
            </a:r>
            <a:r>
              <a:rPr lang="es-CL" sz="1600" dirty="0"/>
              <a:t>: Eficiencia en el uso de la radiación para la conversión de energía en biomasa</a:t>
            </a:r>
          </a:p>
          <a:p>
            <a:pPr algn="just"/>
            <a:r>
              <a:rPr lang="es-CL" sz="1600" b="1" dirty="0"/>
              <a:t>RFA: </a:t>
            </a:r>
            <a:r>
              <a:rPr lang="es-CL" sz="1600" dirty="0"/>
              <a:t>Radiación fotosintéticamente activa incidente</a:t>
            </a:r>
          </a:p>
          <a:p>
            <a:pPr algn="just"/>
            <a:r>
              <a:rPr lang="es-CL" sz="1600" b="1" dirty="0" err="1"/>
              <a:t>fRFAA</a:t>
            </a:r>
            <a:r>
              <a:rPr lang="es-CL" sz="1600" b="1" dirty="0"/>
              <a:t>: </a:t>
            </a:r>
            <a:r>
              <a:rPr lang="es-MX" sz="1600" dirty="0"/>
              <a:t>Fracción de la radiación interceptada por la vegetación.</a:t>
            </a:r>
            <a:endParaRPr lang="es-CL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9293F07-FB42-4F4F-9270-AAB05D1D8E2E}"/>
              </a:ext>
            </a:extLst>
          </p:cNvPr>
          <p:cNvSpPr txBox="1"/>
          <p:nvPr/>
        </p:nvSpPr>
        <p:spPr>
          <a:xfrm>
            <a:off x="278615" y="5490073"/>
            <a:ext cx="2207239" cy="412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2000" b="1" dirty="0"/>
              <a:t>NDVI= </a:t>
            </a:r>
            <a:r>
              <a:rPr lang="es-CL" sz="2000" dirty="0"/>
              <a:t>(IR-R)/(IR+R)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6736E84-32FB-4ECE-9F54-8A51484B31E9}"/>
              </a:ext>
            </a:extLst>
          </p:cNvPr>
          <p:cNvSpPr txBox="1"/>
          <p:nvPr/>
        </p:nvSpPr>
        <p:spPr>
          <a:xfrm>
            <a:off x="144463" y="3553783"/>
            <a:ext cx="248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NDV</a:t>
            </a:r>
            <a:r>
              <a:rPr lang="es-CL" sz="1600" dirty="0"/>
              <a:t>I= Índice de vegetación</a:t>
            </a:r>
          </a:p>
          <a:p>
            <a:pPr algn="just"/>
            <a:r>
              <a:rPr lang="es-CL" sz="1600" b="1" dirty="0"/>
              <a:t>IR: </a:t>
            </a:r>
            <a:r>
              <a:rPr lang="es-CL" sz="1600" dirty="0"/>
              <a:t>Infrarrojo cercano </a:t>
            </a:r>
          </a:p>
          <a:p>
            <a:pPr algn="just"/>
            <a:r>
              <a:rPr lang="es-CL" sz="1600" b="1" dirty="0"/>
              <a:t>R: </a:t>
            </a:r>
            <a:r>
              <a:rPr lang="es-CL" sz="1600" dirty="0"/>
              <a:t>Rojo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xmlns="" id="{6C246F37-9405-4AA8-A389-963B9C33C93C}"/>
                  </a:ext>
                </a:extLst>
              </p:cNvPr>
              <p:cNvSpPr txBox="1"/>
              <p:nvPr/>
            </p:nvSpPr>
            <p:spPr>
              <a:xfrm>
                <a:off x="8425118" y="5365495"/>
                <a:ext cx="3306821" cy="5369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CL" sz="2000" b="1" dirty="0"/>
                  <a:t>VN=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MX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MX" sz="20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s-MX" sz="2000" i="0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s-CL" sz="2000" dirty="0"/>
                  <a:t>PC + EM – FDN + 101)</a:t>
                </a: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6C246F37-9405-4AA8-A389-963B9C33C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118" y="5365495"/>
                <a:ext cx="3306821" cy="536942"/>
              </a:xfrm>
              <a:prstGeom prst="rect">
                <a:avLst/>
              </a:prstGeom>
              <a:blipFill>
                <a:blip r:embed="rId9"/>
                <a:stretch>
                  <a:fillRect l="-1648" b="-439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678F2B73-E44F-46B9-90C4-765D2AB9AEF6}"/>
              </a:ext>
            </a:extLst>
          </p:cNvPr>
          <p:cNvSpPr txBox="1"/>
          <p:nvPr/>
        </p:nvSpPr>
        <p:spPr>
          <a:xfrm>
            <a:off x="8847480" y="3476751"/>
            <a:ext cx="2740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/>
              <a:t>VN</a:t>
            </a:r>
            <a:r>
              <a:rPr lang="es-CL" sz="1600" dirty="0"/>
              <a:t>= Valor nutricional </a:t>
            </a:r>
          </a:p>
          <a:p>
            <a:pPr algn="just"/>
            <a:r>
              <a:rPr lang="es-CL" sz="1600" b="1" dirty="0"/>
              <a:t>PC: </a:t>
            </a:r>
            <a:r>
              <a:rPr lang="es-CL" sz="1600" dirty="0"/>
              <a:t>Proteína Cruda </a:t>
            </a:r>
          </a:p>
          <a:p>
            <a:pPr algn="just"/>
            <a:r>
              <a:rPr lang="es-CL" sz="1600" b="1" dirty="0"/>
              <a:t>EM: </a:t>
            </a:r>
            <a:r>
              <a:rPr lang="es-CL" sz="1600" dirty="0"/>
              <a:t>Energía metabolizable</a:t>
            </a:r>
          </a:p>
          <a:p>
            <a:pPr algn="just"/>
            <a:r>
              <a:rPr lang="es-CL" sz="1600" b="1" dirty="0"/>
              <a:t>FDN: </a:t>
            </a:r>
            <a:r>
              <a:rPr lang="es-CL" sz="1600" dirty="0"/>
              <a:t>Fibra detergente neutra</a:t>
            </a:r>
          </a:p>
          <a:p>
            <a:pPr algn="just"/>
            <a:r>
              <a:rPr lang="es-CL" sz="1600" b="1" dirty="0"/>
              <a:t>MS</a:t>
            </a:r>
            <a:r>
              <a:rPr lang="es-CL" sz="1600" dirty="0"/>
              <a:t>: Materia Seca</a:t>
            </a:r>
            <a:endParaRPr lang="es-CL" sz="2000" dirty="0"/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xmlns="" id="{D0B0CACA-07CC-4A46-B3C5-5AB20E84CEB7}"/>
              </a:ext>
            </a:extLst>
          </p:cNvPr>
          <p:cNvCxnSpPr>
            <a:cxnSpLocks/>
            <a:stCxn id="23" idx="2"/>
            <a:endCxn id="39952" idx="1"/>
          </p:cNvCxnSpPr>
          <p:nvPr/>
        </p:nvCxnSpPr>
        <p:spPr>
          <a:xfrm rot="16200000" flipH="1">
            <a:off x="2503647" y="4781024"/>
            <a:ext cx="321879" cy="256470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xmlns="" id="{680DEB7C-2A94-4B39-A846-8BB8E6E24148}"/>
              </a:ext>
            </a:extLst>
          </p:cNvPr>
          <p:cNvCxnSpPr>
            <a:cxnSpLocks/>
            <a:stCxn id="39952" idx="3"/>
            <a:endCxn id="25" idx="2"/>
          </p:cNvCxnSpPr>
          <p:nvPr/>
        </p:nvCxnSpPr>
        <p:spPr>
          <a:xfrm flipV="1">
            <a:off x="6686550" y="5902437"/>
            <a:ext cx="3391979" cy="32187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A19EBB7C-53A1-428E-955A-B9FC23ADF2C7}"/>
              </a:ext>
            </a:extLst>
          </p:cNvPr>
          <p:cNvCxnSpPr>
            <a:cxnSpLocks/>
            <a:stCxn id="2" idx="2"/>
            <a:endCxn id="39952" idx="0"/>
          </p:cNvCxnSpPr>
          <p:nvPr/>
        </p:nvCxnSpPr>
        <p:spPr>
          <a:xfrm>
            <a:off x="5315912" y="5906108"/>
            <a:ext cx="832" cy="115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598" y="810459"/>
            <a:ext cx="2583989" cy="191054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8438" y="808171"/>
            <a:ext cx="2583988" cy="191511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30" y="1166909"/>
            <a:ext cx="2416182" cy="117365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4976</TotalTime>
  <Words>2285</Words>
  <Application>Microsoft Office PowerPoint</Application>
  <PresentationFormat>Personalizado</PresentationFormat>
  <Paragraphs>658</Paragraphs>
  <Slides>35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Retrospección</vt:lpstr>
      <vt:lpstr>Avances proyecto FONDEF 2021-2022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 General </vt:lpstr>
      <vt:lpstr>Presentación de PowerPoint</vt:lpstr>
      <vt:lpstr>Presentación de PowerPoint</vt:lpstr>
      <vt:lpstr>Caracterización de las unidades experimentales a partir de la base de datos espaciales</vt:lpstr>
      <vt:lpstr>Área de estudio</vt:lpstr>
      <vt:lpstr>Elevación</vt:lpstr>
      <vt:lpstr>Digitalización de estancias</vt:lpstr>
      <vt:lpstr>Cartografía de vegetación de alto detalle espacial</vt:lpstr>
      <vt:lpstr>Clases </vt:lpstr>
      <vt:lpstr>Clasificación  </vt:lpstr>
      <vt:lpstr>Clasificación  </vt:lpstr>
      <vt:lpstr>Validación</vt:lpstr>
      <vt:lpstr>Extracción y procesamiento de muestras en laboratorio </vt:lpstr>
      <vt:lpstr>Jaulas de exclusión </vt:lpstr>
      <vt:lpstr>Determinación del contenido de humedad del suelo</vt:lpstr>
      <vt:lpstr>Contenido de humedad del suelo</vt:lpstr>
      <vt:lpstr>Estimación de Materia Seca</vt:lpstr>
      <vt:lpstr>Estimación de Materia Seca</vt:lpstr>
      <vt:lpstr>Porcentaje de Cobertura de suelo </vt:lpstr>
      <vt:lpstr>Porcentaje de cobertura de suelo</vt:lpstr>
      <vt:lpstr>Extracción de muestras para análisis químico de suelo </vt:lpstr>
      <vt:lpstr>Extracción de muestras para análisis químico de suelo: Resultados</vt:lpstr>
      <vt:lpstr>Densidad aparente (Dap)</vt:lpstr>
      <vt:lpstr>Perfiles de suelo</vt:lpstr>
      <vt:lpstr>Contenido de Materia Orgánica del suelo </vt:lpstr>
      <vt:lpstr>Proyecto Fondef: Diseño de un modelo de stocks y flujos de carbono como activo ambiental, para mitigar el cambio climático en sistemas pastoriles subantárticos</vt:lpstr>
      <vt:lpstr>Aplicación de resultados Estimación capacidad de carga animal</vt:lpstr>
      <vt:lpstr>Aplicación de resultados Estimación capacidad de carga animal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DIAGNÓSTICO PREDIAL A PARTIR DE SIG</dc:title>
  <dc:creator>Tesistas</dc:creator>
  <cp:lastModifiedBy>Sergio Radic</cp:lastModifiedBy>
  <cp:revision>381</cp:revision>
  <dcterms:created xsi:type="dcterms:W3CDTF">2021-07-30T22:55:57Z</dcterms:created>
  <dcterms:modified xsi:type="dcterms:W3CDTF">2022-08-18T03:06:49Z</dcterms:modified>
</cp:coreProperties>
</file>