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479" r:id="rId3"/>
    <p:sldId id="482" r:id="rId4"/>
    <p:sldId id="483" r:id="rId5"/>
    <p:sldId id="484" r:id="rId6"/>
    <p:sldId id="485" r:id="rId7"/>
    <p:sldId id="488" r:id="rId8"/>
    <p:sldId id="489" r:id="rId9"/>
    <p:sldId id="490" r:id="rId10"/>
    <p:sldId id="486" r:id="rId11"/>
    <p:sldId id="320" r:id="rId12"/>
    <p:sldId id="499" r:id="rId13"/>
    <p:sldId id="498" r:id="rId14"/>
    <p:sldId id="296" r:id="rId15"/>
    <p:sldId id="312" r:id="rId16"/>
    <p:sldId id="297" r:id="rId17"/>
    <p:sldId id="299" r:id="rId18"/>
    <p:sldId id="263" r:id="rId19"/>
    <p:sldId id="298" r:id="rId20"/>
    <p:sldId id="494" r:id="rId21"/>
    <p:sldId id="478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IA Punta Arenas" initials="IPA" lastIdx="1" clrIdx="0">
    <p:extLst>
      <p:ext uri="{19B8F6BF-5375-455C-9EA6-DF929625EA0E}">
        <p15:presenceInfo xmlns:p15="http://schemas.microsoft.com/office/powerpoint/2012/main" userId="9fde1e905516b6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7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84600-9506-4890-A6AD-4E6EC47DD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075229-C877-4E61-AEC5-C4B65678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F6F47-DD7C-4BD7-8E95-56505D044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6C457-C594-471F-8C45-2913B4C9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F63513-44FD-4CBB-AE4D-FBF3346E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46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0B909-DC62-4770-B7A6-8C15CEBE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466187-8C08-4936-B76D-67A521480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CA9AE-9426-46D7-BAF2-EBC0B05D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557AB5-BB05-4C77-94A6-6F630049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4FEA6-2983-4B9B-824F-F7F88D16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865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2CEF1E-116A-4E51-B11B-F3E23E3D7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E619B8-09F7-41AF-8821-FEA63AEE7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9971C-53D3-42EF-8FF8-7E817560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213FB4-C02A-46D3-B1AA-84CB3E4F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45DBE4-265F-42E0-9D2B-BF75087F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858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80A88-67F1-4674-8DA9-573F0ABD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D4EE12-A661-4EF8-AAF0-4D43A77E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D6AC8-93DA-4605-9DEF-70A85703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70135A-1871-409C-BEA9-01F9A6E2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5B26FA-59A1-480B-A909-4911F0FC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90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B9231-7524-4472-8704-BA72F306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34C599-9487-47B7-AB23-153FD221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4B2FE6-DCC6-4CAB-8DE2-C6AEDD12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A20048-2E3A-47E5-9CAE-939A388E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E2662-1A21-43E3-85AB-9EC2F633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556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B2664-9F6A-44A0-A117-1936AABC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3D8DA5-99A4-43AA-BBE9-5324523EE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7DD644-3F46-4499-BB48-1B2C4D029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B2575-CF9F-44D2-BDCB-2CDA6163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78367C-B565-46CA-B5A9-709AE52C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DF7988-A20D-4FCA-AB71-5E48EEE5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863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B221B-C987-4171-87E6-CF4341D4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8E2B06-F0FB-4AAF-9763-22B93D890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F15828-BC89-4AB7-A044-D626C999E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45891F-8CB7-4216-873F-16BD8C336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6CDC0E-AD62-4386-A007-5FCBAD6DE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DFA865-8178-4F6B-A81E-1630ED0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9ED62E-10F4-4DBF-B0BC-33703C0B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C8D34E-F8F1-4E85-ACC7-49A7AF96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01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9CF93-02BC-4C10-ABED-BE6B6ED6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A6A60C-639C-49D5-B5BC-DE0C547D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18ED8A-A2DD-4DFA-AAE3-09F7DC38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12BFBA-4AF2-4E05-A71B-4361A977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1E0936-891A-4B33-827F-89EF7775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1AA0A6-D4F2-48AB-9033-9B128FA4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BC027B-102E-4B98-A943-8A7A0630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98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97FD0-3565-49FF-9CB5-8BD61568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ADD9E4-77A9-4C0A-8AD3-EA68F7D40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5B3A1B-2A71-432F-8F29-4B4B8294F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70F6CA-8B27-4DD0-9EB7-02498E33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E21A48-2A2F-49B7-8AFB-5ADF1929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F11C9C-078E-4C9E-8424-46E6DA9B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818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6AADA-FF36-43E1-A381-1BA2E5A1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147860-AD36-4FA9-8CA5-F1CCEBF06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1273A5-8071-4FAC-9131-03872B872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06D137-CE6D-4E36-854E-F63631E3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D11221-857C-40F9-A499-6D3A3517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8E11C0-A5F5-4ACD-80BE-573417C5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651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D489A6-D898-4A73-B593-7300624C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F24C4E-F2C1-49DC-938F-FB6B63396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E48DF-AC4A-4FC9-8429-9EA975A82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FAE8-D7E7-4B60-86D1-FB58579781BE}" type="datetimeFigureOut">
              <a:rPr lang="es-CL" smtClean="0"/>
              <a:t>16-08-2022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AE6A7-975D-4E11-9DC2-B811F58A7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8519E3-9911-4D4E-9A72-B835A4B8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639B-1F2E-4452-960E-7FC1AC677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96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rlira@inia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lira@inia.c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24" name="PLAN ESTRATÉGICO DE  COMUNICACIONES 2020-2022"/>
          <p:cNvSpPr txBox="1"/>
          <p:nvPr/>
        </p:nvSpPr>
        <p:spPr>
          <a:xfrm>
            <a:off x="281126" y="4509671"/>
            <a:ext cx="11629747" cy="210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Calibri Light" panose="020F0302020204030204" pitchFamily="34" charset="0"/>
              </a:rPr>
              <a:t>Evaluación de Sistemas de Producción Ovina en Magallanes: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  <a:cs typeface="Calibri Light" panose="020F0302020204030204" pitchFamily="34" charset="0"/>
              </a:rPr>
              <a:t>Análisis de Resultados y Propuestas Integradas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Raúl Lira Fernández.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Instituto de Investigaciones Agropecuarias, INIA Kampenaike. </a:t>
            </a:r>
            <a:r>
              <a:rPr kumimoji="0" lang="es-CL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rlira@inia.cl</a:t>
            </a: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Punta Arenas, Jornadas Ganaderas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818865-CB27-4906-9511-F19CDCFE4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08" y="269670"/>
            <a:ext cx="5626584" cy="3751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/>
              <a:t>Valorando la producción: $$$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314D75-E86E-F698-EB39-A02AE985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94" y="2542844"/>
            <a:ext cx="5262631" cy="3950031"/>
          </a:xfrm>
          <a:prstGeom prst="rect">
            <a:avLst/>
          </a:prstGeom>
        </p:spPr>
      </p:pic>
      <p:pic>
        <p:nvPicPr>
          <p:cNvPr id="8" name="Picture 11" descr="woolpress">
            <a:extLst>
              <a:ext uri="{FF2B5EF4-FFF2-40B4-BE49-F238E27FC236}">
                <a16:creationId xmlns:a16="http://schemas.microsoft.com/office/drawing/2014/main" id="{2762D52B-6CA4-6A19-FD68-E91EF84A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712" y="1560188"/>
            <a:ext cx="4316563" cy="3547652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9" descr="SPA50144">
            <a:extLst>
              <a:ext uri="{FF2B5EF4-FFF2-40B4-BE49-F238E27FC236}">
                <a16:creationId xmlns:a16="http://schemas.microsoft.com/office/drawing/2014/main" id="{5DA9DBE4-CFCD-8D43-A832-14001256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44" y="1560188"/>
            <a:ext cx="4134856" cy="3733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814918" y="2093774"/>
            <a:ext cx="2045714" cy="344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814918" y="2501107"/>
            <a:ext cx="2045714" cy="2814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76326" y="303104"/>
            <a:ext cx="10863990" cy="9295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La </a:t>
            </a:r>
            <a:r>
              <a:rPr kumimoji="0" lang="en-AU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importancia</a:t>
            </a: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del peso de Cordero </a:t>
            </a:r>
            <a:r>
              <a:rPr kumimoji="0" lang="en-AU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en</a:t>
            </a: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el mercado local y formal…..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7D85462-1FFA-4DAB-9DEF-99E659FD3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5" y="138926"/>
            <a:ext cx="916127" cy="13227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85DC13-ED69-4DD3-AEC9-45D438C24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6" y="1866177"/>
            <a:ext cx="8833063" cy="265327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35B480F-F671-49F0-A2BB-82A15401B776}"/>
              </a:ext>
            </a:extLst>
          </p:cNvPr>
          <p:cNvSpPr/>
          <p:nvPr/>
        </p:nvSpPr>
        <p:spPr>
          <a:xfrm>
            <a:off x="3957917" y="4747052"/>
            <a:ext cx="7243483" cy="16808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Cordero 10 Kg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 Kg * US$3,35 * $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882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$29,547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Cordero 17 Kg </a:t>
            </a:r>
            <a:r>
              <a:rPr lang="en-AU" sz="2400" dirty="0" err="1">
                <a:solidFill>
                  <a:prstClr val="black"/>
                </a:solidFill>
                <a:latin typeface="Calibri" panose="020F0502020204030204"/>
              </a:rPr>
              <a:t>vara</a:t>
            </a: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: 17 Kg * US$4,00 * $882 = $59,976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Aumento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porcentual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103%</a:t>
            </a:r>
          </a:p>
        </p:txBody>
      </p:sp>
    </p:spTree>
    <p:extLst>
      <p:ext uri="{BB962C8B-B14F-4D97-AF65-F5344CB8AC3E}">
        <p14:creationId xmlns:p14="http://schemas.microsoft.com/office/powerpoint/2010/main" val="23096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4" y="163320"/>
            <a:ext cx="9096375" cy="968375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/>
              <a:t>Precio lana: Base limpia, al barrer</a:t>
            </a:r>
            <a:br>
              <a:rPr lang="es-CL" sz="4000" b="1" dirty="0"/>
            </a:br>
            <a:r>
              <a:rPr lang="es-CL" sz="2700" dirty="0"/>
              <a:t>(J.L. </a:t>
            </a:r>
            <a:r>
              <a:rPr lang="es-CL" sz="2700" dirty="0" err="1"/>
              <a:t>Trifoglio</a:t>
            </a:r>
            <a:r>
              <a:rPr lang="es-CL" sz="2700" dirty="0"/>
              <a:t>, Analista de Mercado, Zambrano y </a:t>
            </a:r>
            <a:r>
              <a:rPr lang="es-CL" sz="2700" dirty="0" err="1"/>
              <a:t>Cia</a:t>
            </a:r>
            <a:r>
              <a:rPr lang="es-CL" sz="2700" dirty="0"/>
              <a:t>., Uruguay)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4033F6-0A9F-4E05-A258-A26A46AB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227031"/>
            <a:ext cx="2914650" cy="31369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CL" sz="2400" b="1" dirty="0">
                <a:solidFill>
                  <a:prstClr val="black"/>
                </a:solidFill>
                <a:latin typeface="Calibri"/>
              </a:rPr>
              <a:t>J.L. </a:t>
            </a:r>
            <a:r>
              <a:rPr lang="es-CL" sz="2400" b="1" dirty="0" err="1">
                <a:solidFill>
                  <a:prstClr val="black"/>
                </a:solidFill>
                <a:latin typeface="Calibri"/>
              </a:rPr>
              <a:t>Trifoglio</a:t>
            </a:r>
            <a:r>
              <a:rPr lang="es-CL" sz="2400" b="1" dirty="0">
                <a:solidFill>
                  <a:prstClr val="black"/>
                </a:solidFill>
                <a:latin typeface="Calibri"/>
              </a:rPr>
              <a:t> 22.05.22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</a:t>
            </a:r>
            <a:r>
              <a:rPr lang="es-CL" sz="2400" dirty="0">
                <a:solidFill>
                  <a:prstClr val="black"/>
                </a:solidFill>
              </a:rPr>
              <a:t>µ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US$ 6,16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L" sz="2400" dirty="0">
                <a:solidFill>
                  <a:prstClr val="black"/>
                </a:solidFill>
                <a:latin typeface="Calibri"/>
              </a:rPr>
              <a:t>23 µ: </a:t>
            </a:r>
            <a:r>
              <a:rPr lang="es-CL" sz="2400" dirty="0">
                <a:solidFill>
                  <a:prstClr val="black"/>
                </a:solidFill>
              </a:rPr>
              <a:t>US$ </a:t>
            </a:r>
            <a:r>
              <a:rPr lang="es-CL" sz="2400" dirty="0">
                <a:solidFill>
                  <a:prstClr val="black"/>
                </a:solidFill>
                <a:latin typeface="Calibri"/>
              </a:rPr>
              <a:t>5,40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</a:t>
            </a:r>
            <a:r>
              <a:rPr lang="es-CL" sz="2400" dirty="0">
                <a:solidFill>
                  <a:prstClr val="black"/>
                </a:solidFill>
              </a:rPr>
              <a:t>µ: US$ 4,65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L" sz="2400" dirty="0">
                <a:solidFill>
                  <a:prstClr val="black"/>
                </a:solidFill>
                <a:latin typeface="Calibri"/>
              </a:rPr>
              <a:t>28 </a:t>
            </a:r>
            <a:r>
              <a:rPr lang="es-CL" sz="2400" dirty="0">
                <a:solidFill>
                  <a:prstClr val="black"/>
                </a:solidFill>
              </a:rPr>
              <a:t>µ: US$ 1,90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L" sz="2400" dirty="0">
                <a:solidFill>
                  <a:prstClr val="black"/>
                </a:solidFill>
                <a:latin typeface="Calibri"/>
              </a:rPr>
              <a:t>32 </a:t>
            </a:r>
            <a:r>
              <a:rPr lang="es-CL" sz="2400" dirty="0">
                <a:solidFill>
                  <a:prstClr val="black"/>
                </a:solidFill>
              </a:rPr>
              <a:t>µ: US$ 1,09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s-CL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6B5F74-B40E-7F1F-B4E3-D583EB0723DB}"/>
              </a:ext>
            </a:extLst>
          </p:cNvPr>
          <p:cNvSpPr txBox="1"/>
          <p:nvPr/>
        </p:nvSpPr>
        <p:spPr>
          <a:xfrm>
            <a:off x="6096001" y="2795481"/>
            <a:ext cx="5953124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La diferencia: Ingresos por oveja por lana y por carne (según destete)</a:t>
            </a:r>
          </a:p>
          <a:p>
            <a:endParaRPr lang="es-E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dirty="0"/>
              <a:t>23 µ: US$6,69 * 2,66 Kg = US$17,8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dirty="0"/>
              <a:t>28 µ: US$1,65 * 3,50 Kg = US$5,8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dirty="0"/>
              <a:t>Diferencia: US$12,0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dirty="0"/>
              <a:t>11,5 Kg canal * US$3,55 * 70% = US$28,6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dirty="0"/>
              <a:t>16,5 Kg canal * US$4,00 * 90% = US$59,4</a:t>
            </a:r>
            <a:endParaRPr lang="es-CL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400" b="1" dirty="0"/>
              <a:t>Diferencia: US$30,8</a:t>
            </a:r>
            <a:endParaRPr lang="es-ES" sz="2400" b="1" dirty="0"/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62A310FF-59CD-5FC5-B7A4-A4328571D191}"/>
              </a:ext>
            </a:extLst>
          </p:cNvPr>
          <p:cNvSpPr txBox="1">
            <a:spLocks/>
          </p:cNvSpPr>
          <p:nvPr/>
        </p:nvSpPr>
        <p:spPr>
          <a:xfrm>
            <a:off x="3181350" y="1688148"/>
            <a:ext cx="2914650" cy="31369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s-CL" sz="2600" b="1" dirty="0">
                <a:solidFill>
                  <a:prstClr val="black"/>
                </a:solidFill>
                <a:latin typeface="Calibri"/>
              </a:rPr>
              <a:t>C. Cavada 12.08.22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L" sz="2600" b="1" dirty="0">
                <a:solidFill>
                  <a:prstClr val="black"/>
                </a:solidFill>
                <a:latin typeface="Calibri"/>
              </a:rPr>
              <a:t>21 </a:t>
            </a:r>
            <a:r>
              <a:rPr lang="es-CL" sz="2600" b="1" dirty="0">
                <a:solidFill>
                  <a:prstClr val="black"/>
                </a:solidFill>
              </a:rPr>
              <a:t>µ </a:t>
            </a:r>
            <a:r>
              <a:rPr lang="es-CL" sz="2600" b="1" dirty="0">
                <a:solidFill>
                  <a:prstClr val="black"/>
                </a:solidFill>
                <a:latin typeface="Calibri"/>
              </a:rPr>
              <a:t>: US$ 7,40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L" sz="2600" b="1" dirty="0">
                <a:solidFill>
                  <a:prstClr val="black"/>
                </a:solidFill>
                <a:latin typeface="Calibri"/>
              </a:rPr>
              <a:t>23 µ: </a:t>
            </a:r>
            <a:r>
              <a:rPr lang="es-CL" sz="2600" b="1" dirty="0">
                <a:solidFill>
                  <a:prstClr val="black"/>
                </a:solidFill>
              </a:rPr>
              <a:t>US$ </a:t>
            </a:r>
            <a:r>
              <a:rPr lang="es-CL" sz="2600" b="1" dirty="0">
                <a:solidFill>
                  <a:prstClr val="black"/>
                </a:solidFill>
                <a:latin typeface="Calibri"/>
              </a:rPr>
              <a:t>6,69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L" sz="2600" b="1" dirty="0">
                <a:solidFill>
                  <a:prstClr val="black"/>
                </a:solidFill>
                <a:latin typeface="Calibri"/>
              </a:rPr>
              <a:t>24 </a:t>
            </a:r>
            <a:r>
              <a:rPr lang="es-CL" sz="2600" b="1" dirty="0">
                <a:solidFill>
                  <a:prstClr val="black"/>
                </a:solidFill>
              </a:rPr>
              <a:t>µ: US$ 4,02</a:t>
            </a:r>
            <a:endParaRPr lang="es-CL" sz="26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L" sz="2600" b="1" dirty="0">
                <a:solidFill>
                  <a:prstClr val="black"/>
                </a:solidFill>
                <a:latin typeface="Calibri"/>
              </a:rPr>
              <a:t>28 </a:t>
            </a:r>
            <a:r>
              <a:rPr lang="es-CL" sz="2600" b="1" dirty="0">
                <a:solidFill>
                  <a:prstClr val="black"/>
                </a:solidFill>
              </a:rPr>
              <a:t>µ: US$ 1,65</a:t>
            </a:r>
            <a:endParaRPr lang="es-CL" sz="26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L" sz="2600" b="1" dirty="0">
                <a:solidFill>
                  <a:prstClr val="black"/>
                </a:solidFill>
                <a:latin typeface="Calibri"/>
              </a:rPr>
              <a:t>32 </a:t>
            </a:r>
            <a:r>
              <a:rPr lang="es-CL" sz="2600" b="1" dirty="0">
                <a:solidFill>
                  <a:prstClr val="black"/>
                </a:solidFill>
              </a:rPr>
              <a:t>µ: US$ 0,92</a:t>
            </a:r>
            <a:endParaRPr lang="es-CL" sz="2600" b="1" dirty="0">
              <a:solidFill>
                <a:prstClr val="black"/>
              </a:solidFill>
              <a:latin typeface="Calibri"/>
            </a:endParaRPr>
          </a:p>
          <a:p>
            <a:endParaRPr lang="es-CL" sz="2600" b="1" dirty="0"/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F608D597-8BC0-7A30-9E88-7513C9689F11}"/>
              </a:ext>
            </a:extLst>
          </p:cNvPr>
          <p:cNvSpPr/>
          <p:nvPr/>
        </p:nvSpPr>
        <p:spPr>
          <a:xfrm>
            <a:off x="142875" y="5095875"/>
            <a:ext cx="4743450" cy="1485258"/>
          </a:xfrm>
          <a:prstGeom prst="wedgeRoundRectCallout">
            <a:avLst>
              <a:gd name="adj1" fmla="val 75786"/>
              <a:gd name="adj2" fmla="val -1972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 evaluar dejar borregos …….. Considerando el costo de bajar dotación de vientres</a:t>
            </a:r>
          </a:p>
        </p:txBody>
      </p:sp>
    </p:spTree>
    <p:extLst>
      <p:ext uri="{BB962C8B-B14F-4D97-AF65-F5344CB8AC3E}">
        <p14:creationId xmlns:p14="http://schemas.microsoft.com/office/powerpoint/2010/main" val="1895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365125"/>
            <a:ext cx="9315450" cy="2273300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/>
              <a:t>Una mirada rápida a otras herramientas:</a:t>
            </a:r>
            <a:br>
              <a:rPr lang="es-CL" sz="4000" b="1" dirty="0"/>
            </a:br>
            <a:br>
              <a:rPr lang="es-CL" sz="4000" b="1" dirty="0"/>
            </a:br>
            <a:r>
              <a:rPr lang="es-CL" sz="4000" b="1" dirty="0"/>
              <a:t>Sumando para el sistema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3B0E8B-81A9-165E-4E3D-5BCF23BE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6" y="2443906"/>
            <a:ext cx="5669859" cy="36139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B50A78-A7F6-9B70-284F-1014A2F0C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68" y="2443906"/>
            <a:ext cx="5259839" cy="35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029" y="409163"/>
            <a:ext cx="3250826" cy="781873"/>
          </a:xfrm>
        </p:spPr>
        <p:txBody>
          <a:bodyPr>
            <a:normAutofit/>
          </a:bodyPr>
          <a:lstStyle/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Ecografía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27145" y="1712530"/>
            <a:ext cx="6030761" cy="28880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Eliminar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hembras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secas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Aumentar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fertilidad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A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rebaño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Selección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reemplazos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Separar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únicas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mellizas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y….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SUPLEMENTAR MELLICERAS!!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5" y="5238750"/>
            <a:ext cx="2185197" cy="14541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36" y="5010149"/>
            <a:ext cx="2528723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58A6644-0924-4A6D-8F17-67C7E16DDA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5" y="138926"/>
            <a:ext cx="916127" cy="13227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D51D7E-C257-B6BD-27E5-668F691E7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28" y="800100"/>
            <a:ext cx="6137707" cy="47946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A3960-100D-A18C-4AE8-074918FB3D97}"/>
              </a:ext>
            </a:extLst>
          </p:cNvPr>
          <p:cNvSpPr txBox="1"/>
          <p:nvPr/>
        </p:nvSpPr>
        <p:spPr>
          <a:xfrm>
            <a:off x="5913313" y="5781675"/>
            <a:ext cx="6130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Eco 10.08.2022 Plantel Finn – </a:t>
            </a:r>
            <a:r>
              <a:rPr lang="es-CL" sz="2200" dirty="0" err="1">
                <a:latin typeface="Arial" panose="020B0604020202020204" pitchFamily="34" charset="0"/>
                <a:cs typeface="Arial" panose="020B0604020202020204" pitchFamily="34" charset="0"/>
              </a:rPr>
              <a:t>Highlander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 productor de carnerillos para masa. </a:t>
            </a:r>
            <a:r>
              <a:rPr lang="es-CL" sz="22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. Marisol</a:t>
            </a:r>
          </a:p>
        </p:txBody>
      </p:sp>
    </p:spTree>
    <p:extLst>
      <p:ext uri="{BB962C8B-B14F-4D97-AF65-F5344CB8AC3E}">
        <p14:creationId xmlns:p14="http://schemas.microsoft.com/office/powerpoint/2010/main" val="241952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685" y="1590675"/>
            <a:ext cx="6475225" cy="4057650"/>
          </a:xfrm>
        </p:spPr>
        <p:txBody>
          <a:bodyPr>
            <a:noAutofit/>
          </a:bodyPr>
          <a:lstStyle/>
          <a:p>
            <a:r>
              <a:rPr lang="en-A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Ajuste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A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duda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la decision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y sensible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ganadería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extensiva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ajuste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gatilla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salto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productivo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4551">
            <a:off x="7671077" y="914585"/>
            <a:ext cx="3594564" cy="47927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C7DA48D-CF64-4C10-A07F-143010A675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5" y="138926"/>
            <a:ext cx="916127" cy="13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69" y="3817836"/>
            <a:ext cx="4247594" cy="288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748" y="1521314"/>
            <a:ext cx="6219826" cy="969149"/>
          </a:xfrm>
        </p:spPr>
        <p:txBody>
          <a:bodyPr>
            <a:noAutofit/>
          </a:bodyPr>
          <a:lstStyle/>
          <a:p>
            <a:pPr algn="ctr"/>
            <a:r>
              <a:rPr lang="en-AU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Suplementación</a:t>
            </a:r>
            <a:r>
              <a:rPr lang="en-AU" sz="3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AU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mellizas</a:t>
            </a:r>
            <a:r>
              <a:rPr lang="en-AU" sz="3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28626" y="2630448"/>
            <a:ext cx="7086600" cy="10474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/>
              <a:t>15 kg de pellet Núcleo P. Arenas (22% PC) por oveja y por año (entre eco e inicio de partos)</a:t>
            </a:r>
          </a:p>
        </p:txBody>
      </p:sp>
      <p:pic>
        <p:nvPicPr>
          <p:cNvPr id="20" name="Picture 2" descr="http://dfanptcjf675q.cloudfront.net/sites/elmagallanews.cl/files/imagecache/380x285/imagen_noticia/cor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61" y="365642"/>
            <a:ext cx="4406394" cy="313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Documents and Settings\Raúl\Escritorio\Compartida RLF\CORFO\Innova 2007\aprobado\FOTOS\22.10.09\DSC05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48" y="3913944"/>
            <a:ext cx="3718418" cy="278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712A3CF-AE79-4ED7-AD97-7BA4A79A5F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5" y="138926"/>
            <a:ext cx="916127" cy="13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6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2278" y="248072"/>
            <a:ext cx="4867443" cy="769736"/>
          </a:xfrm>
        </p:spPr>
        <p:txBody>
          <a:bodyPr>
            <a:normAutofit/>
          </a:bodyPr>
          <a:lstStyle/>
          <a:p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Esquila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pre </a:t>
            </a:r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parto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she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4020873"/>
            <a:ext cx="3091543" cy="205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5275C5D-5E48-4031-9B11-053779EDC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5" y="138926"/>
            <a:ext cx="916127" cy="13227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369BF4-C6AA-4CDB-B50E-1A4F4BBCD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371" y="1538696"/>
            <a:ext cx="7117944" cy="21515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593D1E-AAC9-4C88-AFD8-6FC70AFE5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85" y="1733741"/>
            <a:ext cx="4739425" cy="46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2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INIA1\Documents\CORFO\INNOVA-2007\desde aprobacion\2012\boletines\agropiro alfalfa estepa liv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90" y="2081399"/>
            <a:ext cx="6255292" cy="41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4974" y="366132"/>
            <a:ext cx="10140307" cy="868362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Mejoramiento de praderas</a:t>
            </a:r>
            <a:b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…………. …………..y su correcto y planificado uso</a:t>
            </a:r>
          </a:p>
        </p:txBody>
      </p:sp>
      <p:pic>
        <p:nvPicPr>
          <p:cNvPr id="23554" name="Picture 2" descr="C:\Users\INIA1\Documents\CORFO\INNOVA-2007\desde aprobacion\2012\boletines\boletin grande (libro)\Tapa bole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264">
            <a:off x="1690199" y="3230926"/>
            <a:ext cx="2362976" cy="32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ágono 6"/>
          <p:cNvSpPr/>
          <p:nvPr/>
        </p:nvSpPr>
        <p:spPr>
          <a:xfrm>
            <a:off x="521596" y="1764576"/>
            <a:ext cx="4888604" cy="11920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tx1"/>
                </a:solidFill>
              </a:rPr>
              <a:t>Siembra del 1 - 2% del predio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9163E0-CBD2-4AFA-B67C-1F3D530106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5" y="138926"/>
            <a:ext cx="916127" cy="13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38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7264" y="1465784"/>
            <a:ext cx="4393024" cy="669783"/>
          </a:xfrm>
        </p:spPr>
        <p:txBody>
          <a:bodyPr>
            <a:noAutofit/>
          </a:bodyPr>
          <a:lstStyle/>
          <a:p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Encaste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corderas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…..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10B58F-E856-41AC-9782-1AC1D5754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72251"/>
            <a:ext cx="643665" cy="9293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DDCBC54-D014-4830-8B00-39A3637F1635}"/>
              </a:ext>
            </a:extLst>
          </p:cNvPr>
          <p:cNvSpPr txBox="1"/>
          <p:nvPr/>
        </p:nvSpPr>
        <p:spPr>
          <a:xfrm>
            <a:off x="0" y="2509897"/>
            <a:ext cx="5800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Suplementación Borregos venta: </a:t>
            </a:r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valorar menor mortandad!!!</a:t>
            </a: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12 Kg suplemento/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cab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/año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0755AD-D952-DA9A-1872-2BA6C102F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88" y="138926"/>
            <a:ext cx="5800725" cy="40496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0149C2A-3DA0-3A42-A337-98B0C54A4285}"/>
              </a:ext>
            </a:extLst>
          </p:cNvPr>
          <p:cNvSpPr txBox="1"/>
          <p:nvPr/>
        </p:nvSpPr>
        <p:spPr>
          <a:xfrm>
            <a:off x="133351" y="5434313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Otras razas, otras producciones (romper paradigmas): Ovinos de pelo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AC2A1D-4DE8-F330-A42F-162A8C8B2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2" y="4229100"/>
            <a:ext cx="4504267" cy="25336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116F6EB-7764-A9BE-9D70-C5263AA13395}"/>
              </a:ext>
            </a:extLst>
          </p:cNvPr>
          <p:cNvSpPr txBox="1"/>
          <p:nvPr/>
        </p:nvSpPr>
        <p:spPr>
          <a:xfrm>
            <a:off x="695325" y="138926"/>
            <a:ext cx="55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Otros manejos-intervenciones:</a:t>
            </a:r>
          </a:p>
        </p:txBody>
      </p:sp>
    </p:spTree>
    <p:extLst>
      <p:ext uri="{BB962C8B-B14F-4D97-AF65-F5344CB8AC3E}">
        <p14:creationId xmlns:p14="http://schemas.microsoft.com/office/powerpoint/2010/main" val="21745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01" y="918618"/>
            <a:ext cx="5467350" cy="737863"/>
          </a:xfrm>
        </p:spPr>
        <p:txBody>
          <a:bodyPr/>
          <a:lstStyle/>
          <a:p>
            <a:pPr algn="ctr"/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Introducción - Contexto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4033F6-0A9F-4E05-A258-A26A46AB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13" y="1838325"/>
            <a:ext cx="8888562" cy="4562131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 partir de la segunda mitad del siglo XIX se inicia el establecimiento y desarrollo de la ganadería ovina en Magallanes.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El sistema de producción ovina ha sido siempre de “doble propósito”: carne y lana.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Por cinco temporadas se evaluaron sistemas de producción ovina con distinta orientación, con el objetivo de entregar información que apoye la toma de decisiones al productor.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 obtienen, evalúan y comparten resultados productivos y reproductivos.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endParaRPr lang="es-ES" sz="24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Y se plantean posibles propuestas para mejorar el sistema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D4233B-0C2E-4855-A9CA-9A195590F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06" y="465577"/>
            <a:ext cx="2810297" cy="3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074025" y="1333308"/>
            <a:ext cx="6856233" cy="4532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814918" y="2093774"/>
            <a:ext cx="2045714" cy="344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814918" y="2501107"/>
            <a:ext cx="2045714" cy="2814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619466" y="2800445"/>
            <a:ext cx="2259107" cy="253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CBFFB3E-7562-48AE-ACC2-93F45FD8D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71559" cy="7293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388785-29D2-40B4-A937-23DC0C7B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45" y="184102"/>
            <a:ext cx="8105314" cy="88958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ya cerrando: ……..</a:t>
            </a: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2D5974-A108-4084-8B9C-CCDD562C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42" y="1254708"/>
            <a:ext cx="11510048" cy="5439972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C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debe entender y aceptar que la orientación productiva será, en última instancia, una decisión personal y preferencia de cada productor.</a:t>
            </a:r>
            <a:endParaRPr lang="es-C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C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Aspectos importantes a la hora de planificar: sensibilizar ingresos según resultados, comparar escenarios y objetivar decisiones de primera importancia (foco productivo, inversiones, etc.).</a:t>
            </a:r>
            <a:endParaRPr lang="es-C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C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ingreso del predio ovino estará definido principalmente por el porcentaje de destete de corderos. Seguidamente:  peso vara de corderos y borregos, producción de lana y calidad de esta (básicamente su diámetro de fibra), mortandad de las diferentes categorías y otros.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C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Cada estancia y cada ganadero es diferente, no existe una receta única y dependerá de cada predio, de cada productor, de su manejo, de sus habilidades y, por último, de sus preferencias.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CL" sz="2200" dirty="0">
                <a:latin typeface="Times New Roman" panose="02020603050405020304" pitchFamily="18" charset="0"/>
              </a:rPr>
              <a:t>Siempre, en nuestra ganadería extensiva, será de primera importancia el ajuste de carga para cada establecimiento ganadero …. Más importante aún en un escenario de cambio climático.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CL" sz="2200" dirty="0">
                <a:latin typeface="Times New Roman" panose="02020603050405020304" pitchFamily="18" charset="0"/>
              </a:rPr>
              <a:t>Entender que, sin enamorarse de un sistema y de una raza, aprender, analizar, planificar, proyectar, animarse y, también, soñar un poco, hacen la diferencia.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750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074025" y="1333308"/>
            <a:ext cx="6856233" cy="4532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814918" y="2093774"/>
            <a:ext cx="2045714" cy="344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814918" y="2501107"/>
            <a:ext cx="2045714" cy="2814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619466" y="2800445"/>
            <a:ext cx="2259107" cy="253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CBFFB3E-7562-48AE-ACC2-93F45FD8D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71559" cy="7293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6EB5A84-E7B7-40B8-AB51-22FE5949ECDF}"/>
              </a:ext>
            </a:extLst>
          </p:cNvPr>
          <p:cNvSpPr txBox="1"/>
          <p:nvPr/>
        </p:nvSpPr>
        <p:spPr>
          <a:xfrm>
            <a:off x="656948" y="5211192"/>
            <a:ext cx="4012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Gracias!!!!.</a:t>
            </a:r>
          </a:p>
          <a:p>
            <a:pPr algn="r"/>
            <a:r>
              <a:rPr lang="es-ES" sz="2800" b="1" dirty="0">
                <a:hlinkClick r:id="rId3"/>
              </a:rPr>
              <a:t>rlira@inia.cl</a:t>
            </a:r>
            <a:r>
              <a:rPr lang="es-ES" sz="2800" b="1" dirty="0"/>
              <a:t> </a:t>
            </a:r>
            <a:endParaRPr lang="es-CL" sz="28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321D67-4909-E9B4-A53C-06F439B36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12" y="1447800"/>
            <a:ext cx="5452855" cy="3184467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3D6B865-80F8-E1C3-05DD-267B43D2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173" y="1786514"/>
            <a:ext cx="5609115" cy="4747636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US" dirty="0"/>
              <a:t>The backbone of America’s future commercial flock will be a ewe with parasite resistance, low maintenance costs, high fertility/prolificacy, good mothering ability, and one that produces either no wool at all or the highest quality wool.</a:t>
            </a:r>
          </a:p>
          <a:p>
            <a:pPr marL="0" lvl="0" indent="0">
              <a:lnSpc>
                <a:spcPct val="107000"/>
              </a:lnSpc>
              <a:buNone/>
            </a:pPr>
            <a:endParaRPr lang="en-US" dirty="0"/>
          </a:p>
          <a:p>
            <a:pPr marL="0" lvl="0" indent="0">
              <a:lnSpc>
                <a:spcPct val="107000"/>
              </a:lnSpc>
              <a:buNone/>
            </a:pPr>
            <a:r>
              <a:rPr lang="en-US" b="1" dirty="0"/>
              <a:t>Dave </a:t>
            </a:r>
            <a:r>
              <a:rPr lang="en-US" b="1" dirty="0" err="1"/>
              <a:t>Notter</a:t>
            </a:r>
            <a:r>
              <a:rPr lang="en-US" b="1" dirty="0"/>
              <a:t>, Virginia Tech.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52683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63"/>
          </a:xfrm>
        </p:spPr>
        <p:txBody>
          <a:bodyPr/>
          <a:lstStyle/>
          <a:p>
            <a:pPr algn="ctr"/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Los sistemas evaluados:</a:t>
            </a:r>
            <a:endParaRPr lang="es-CL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7BB7839-9751-4BDF-A18D-3F1C86472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211065"/>
              </p:ext>
            </p:extLst>
          </p:nvPr>
        </p:nvGraphicFramePr>
        <p:xfrm>
          <a:off x="735154" y="1266432"/>
          <a:ext cx="10721691" cy="5188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5031">
                  <a:extLst>
                    <a:ext uri="{9D8B030D-6E8A-4147-A177-3AD203B41FA5}">
                      <a16:colId xmlns:a16="http://schemas.microsoft.com/office/drawing/2014/main" val="1947687740"/>
                    </a:ext>
                  </a:extLst>
                </a:gridCol>
                <a:gridCol w="1890065">
                  <a:extLst>
                    <a:ext uri="{9D8B030D-6E8A-4147-A177-3AD203B41FA5}">
                      <a16:colId xmlns:a16="http://schemas.microsoft.com/office/drawing/2014/main" val="4275776348"/>
                    </a:ext>
                  </a:extLst>
                </a:gridCol>
                <a:gridCol w="1991968">
                  <a:extLst>
                    <a:ext uri="{9D8B030D-6E8A-4147-A177-3AD203B41FA5}">
                      <a16:colId xmlns:a16="http://schemas.microsoft.com/office/drawing/2014/main" val="130190461"/>
                    </a:ext>
                  </a:extLst>
                </a:gridCol>
                <a:gridCol w="1961640">
                  <a:extLst>
                    <a:ext uri="{9D8B030D-6E8A-4147-A177-3AD203B41FA5}">
                      <a16:colId xmlns:a16="http://schemas.microsoft.com/office/drawing/2014/main" val="917941799"/>
                    </a:ext>
                  </a:extLst>
                </a:gridCol>
                <a:gridCol w="2122987">
                  <a:extLst>
                    <a:ext uri="{9D8B030D-6E8A-4147-A177-3AD203B41FA5}">
                      <a16:colId xmlns:a16="http://schemas.microsoft.com/office/drawing/2014/main" val="2195954404"/>
                    </a:ext>
                  </a:extLst>
                </a:gridCol>
              </a:tblGrid>
              <a:tr h="463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Cuadro 1. Sistemas de producción ovina en evaluación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55935"/>
                  </a:ext>
                </a:extLst>
              </a:tr>
              <a:tr h="949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Indicador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Sistema 1: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Lanero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Sistema 2: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Tradicional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Sistema 3: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Carnicero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Sistema 4: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Lana Mejor.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328296"/>
                  </a:ext>
                </a:extLst>
              </a:tr>
              <a:tr h="949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Raza vientres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Cruza Merino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Corriedale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Coopworth* y Suffolk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Cruza Merino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5651164"/>
                  </a:ext>
                </a:extLst>
              </a:tr>
              <a:tr h="949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Raza paterna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 err="1">
                          <a:effectLst/>
                        </a:rPr>
                        <a:t>Dohne</a:t>
                      </a:r>
                      <a:r>
                        <a:rPr lang="es-CL" sz="2000" dirty="0">
                          <a:effectLst/>
                        </a:rPr>
                        <a:t> Merino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Corriedale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Suffolk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 err="1">
                          <a:effectLst/>
                        </a:rPr>
                        <a:t>Dohne</a:t>
                      </a:r>
                      <a:r>
                        <a:rPr lang="es-CL" sz="2000" dirty="0">
                          <a:effectLst/>
                        </a:rPr>
                        <a:t> Merino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531480"/>
                  </a:ext>
                </a:extLst>
              </a:tr>
              <a:tr h="949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Encaste hembras 8 m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no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no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si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si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0578026"/>
                  </a:ext>
                </a:extLst>
              </a:tr>
              <a:tr h="463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Suplementación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no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no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si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si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140649"/>
                  </a:ext>
                </a:extLst>
              </a:tr>
              <a:tr h="463857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*A partir de encaste 2018 se utilizan vientres Suffolk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39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61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s-CL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Lo que fue pasando ………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4FC708-5EFD-4097-A594-11FE1D067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3" y="1240160"/>
            <a:ext cx="5704455" cy="42808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D32E91-3469-0228-CB4D-1F83D9794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78" y="1990725"/>
            <a:ext cx="5707829" cy="42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7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1679C90-7969-49B6-A20F-D68A6A6C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906" y="157989"/>
            <a:ext cx="8575829" cy="60401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Resultados reproductivos cinco temporadas, por Sistema</a:t>
            </a:r>
            <a:endParaRPr lang="es-CL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717737-A8FC-49EC-A694-A47522AB6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7" y="901183"/>
            <a:ext cx="7638995" cy="5692425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5F9D50E-160F-46AB-A9A2-08179D27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53" y="2149948"/>
            <a:ext cx="3837155" cy="25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0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966" y="365125"/>
            <a:ext cx="9391834" cy="737863"/>
          </a:xfrm>
        </p:spPr>
        <p:txBody>
          <a:bodyPr/>
          <a:lstStyle/>
          <a:p>
            <a:pPr algn="ctr"/>
            <a:r>
              <a:rPr lang="es-CL" sz="3200" b="1" dirty="0"/>
              <a:t>Resumen resultados reproductivos cinco temporadas</a:t>
            </a:r>
            <a:endParaRPr lang="es-CL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E54B5C5-A864-7664-6838-79A649BE9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72237"/>
              </p:ext>
            </p:extLst>
          </p:nvPr>
        </p:nvGraphicFramePr>
        <p:xfrm>
          <a:off x="169712" y="1666875"/>
          <a:ext cx="11793688" cy="4524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4044">
                  <a:extLst>
                    <a:ext uri="{9D8B030D-6E8A-4147-A177-3AD203B41FA5}">
                      <a16:colId xmlns:a16="http://schemas.microsoft.com/office/drawing/2014/main" val="3170860435"/>
                    </a:ext>
                  </a:extLst>
                </a:gridCol>
                <a:gridCol w="2064911">
                  <a:extLst>
                    <a:ext uri="{9D8B030D-6E8A-4147-A177-3AD203B41FA5}">
                      <a16:colId xmlns:a16="http://schemas.microsoft.com/office/drawing/2014/main" val="310581938"/>
                    </a:ext>
                  </a:extLst>
                </a:gridCol>
                <a:gridCol w="2064911">
                  <a:extLst>
                    <a:ext uri="{9D8B030D-6E8A-4147-A177-3AD203B41FA5}">
                      <a16:colId xmlns:a16="http://schemas.microsoft.com/office/drawing/2014/main" val="1405864026"/>
                    </a:ext>
                  </a:extLst>
                </a:gridCol>
                <a:gridCol w="2064911">
                  <a:extLst>
                    <a:ext uri="{9D8B030D-6E8A-4147-A177-3AD203B41FA5}">
                      <a16:colId xmlns:a16="http://schemas.microsoft.com/office/drawing/2014/main" val="2978941332"/>
                    </a:ext>
                  </a:extLst>
                </a:gridCol>
                <a:gridCol w="2064911">
                  <a:extLst>
                    <a:ext uri="{9D8B030D-6E8A-4147-A177-3AD203B41FA5}">
                      <a16:colId xmlns:a16="http://schemas.microsoft.com/office/drawing/2014/main" val="1757971629"/>
                    </a:ext>
                  </a:extLst>
                </a:gridCol>
              </a:tblGrid>
              <a:tr h="56554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INDICADORES DE IMPORTANCIA ECONÓMICA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26279"/>
                  </a:ext>
                </a:extLst>
              </a:tr>
              <a:tr h="56554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(Promedio cinco temporadas)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172959"/>
                  </a:ext>
                </a:extLst>
              </a:tr>
              <a:tr h="11310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u="none" strike="noStrike">
                          <a:effectLst/>
                        </a:rPr>
                        <a:t> 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u="none" strike="noStrike">
                          <a:effectLst/>
                        </a:rPr>
                        <a:t>Lanero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u="none" strike="noStrike">
                          <a:effectLst/>
                        </a:rPr>
                        <a:t>Tradicional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u="none" strike="noStrike">
                          <a:effectLst/>
                        </a:rPr>
                        <a:t>Carne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u="none" strike="noStrike">
                          <a:effectLst/>
                        </a:rPr>
                        <a:t>Lana Mejorado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8477255"/>
                  </a:ext>
                </a:extLst>
              </a:tr>
              <a:tr h="565547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1" u="none" strike="noStrike">
                          <a:effectLst/>
                        </a:rPr>
                        <a:t>Eco ovejas adultas, %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116,5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114,8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146,8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 dirty="0">
                          <a:effectLst/>
                        </a:rPr>
                        <a:t>120,3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828346"/>
                  </a:ext>
                </a:extLst>
              </a:tr>
              <a:tr h="565547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1" u="none" strike="noStrike" dirty="0">
                          <a:effectLst/>
                        </a:rPr>
                        <a:t>Señalada, %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77,4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85,1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99,9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 dirty="0">
                          <a:effectLst/>
                        </a:rPr>
                        <a:t>94,0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366971"/>
                  </a:ext>
                </a:extLst>
              </a:tr>
              <a:tr h="565547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1" u="none" strike="noStrike" dirty="0">
                          <a:effectLst/>
                        </a:rPr>
                        <a:t>Eco corderas, %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N/A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N/A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42,3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 dirty="0">
                          <a:effectLst/>
                        </a:rPr>
                        <a:t>20,0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766238"/>
                  </a:ext>
                </a:extLst>
              </a:tr>
              <a:tr h="565547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1" u="none" strike="noStrike">
                          <a:effectLst/>
                        </a:rPr>
                        <a:t>Señalada corderas, %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N/A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N/A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</a:rPr>
                        <a:t>27,0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 dirty="0">
                          <a:effectLst/>
                        </a:rPr>
                        <a:t>11,5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97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52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1679C90-7969-49B6-A20F-D68A6A6C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1295400"/>
            <a:ext cx="5832258" cy="148639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Productivos Evaluación Sistemas.</a:t>
            </a:r>
            <a:br>
              <a:rPr lang="es-C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Cinco temporadas</a:t>
            </a:r>
            <a:endParaRPr lang="es-CL" sz="24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FC1846-1C47-4FE4-99AC-126FE7949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79" y="163320"/>
            <a:ext cx="4803191" cy="6371298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44A4EE-0F03-5B7C-17EC-E9121D826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2" y="3358306"/>
            <a:ext cx="4064462" cy="2809368"/>
          </a:xfrm>
          <a:prstGeom prst="rect">
            <a:avLst/>
          </a:prstGeom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51A25530-67C8-6B5F-2787-5D3DAF3DE966}"/>
              </a:ext>
            </a:extLst>
          </p:cNvPr>
          <p:cNvSpPr/>
          <p:nvPr/>
        </p:nvSpPr>
        <p:spPr>
          <a:xfrm>
            <a:off x="3190876" y="409575"/>
            <a:ext cx="1962150" cy="737863"/>
          </a:xfrm>
          <a:prstGeom prst="wedgeRoundRectCallout">
            <a:avLst>
              <a:gd name="adj1" fmla="val 111704"/>
              <a:gd name="adj2" fmla="val 392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DPF: Solo primera temporada</a:t>
            </a:r>
          </a:p>
        </p:txBody>
      </p:sp>
    </p:spTree>
    <p:extLst>
      <p:ext uri="{BB962C8B-B14F-4D97-AF65-F5344CB8AC3E}">
        <p14:creationId xmlns:p14="http://schemas.microsoft.com/office/powerpoint/2010/main" val="34789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4" y="310210"/>
            <a:ext cx="9305925" cy="737863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/>
              <a:t>Resumen resultados productivos cinco temporadas</a:t>
            </a:r>
            <a:endParaRPr lang="es-CL" sz="32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023347D-0173-4A0B-AA13-CDBA8DD68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06552"/>
              </p:ext>
            </p:extLst>
          </p:nvPr>
        </p:nvGraphicFramePr>
        <p:xfrm>
          <a:off x="242753" y="1219200"/>
          <a:ext cx="11806371" cy="5227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835">
                  <a:extLst>
                    <a:ext uri="{9D8B030D-6E8A-4147-A177-3AD203B41FA5}">
                      <a16:colId xmlns:a16="http://schemas.microsoft.com/office/drawing/2014/main" val="4215667156"/>
                    </a:ext>
                  </a:extLst>
                </a:gridCol>
                <a:gridCol w="2272884">
                  <a:extLst>
                    <a:ext uri="{9D8B030D-6E8A-4147-A177-3AD203B41FA5}">
                      <a16:colId xmlns:a16="http://schemas.microsoft.com/office/drawing/2014/main" val="1558157855"/>
                    </a:ext>
                  </a:extLst>
                </a:gridCol>
                <a:gridCol w="2272884">
                  <a:extLst>
                    <a:ext uri="{9D8B030D-6E8A-4147-A177-3AD203B41FA5}">
                      <a16:colId xmlns:a16="http://schemas.microsoft.com/office/drawing/2014/main" val="2214836056"/>
                    </a:ext>
                  </a:extLst>
                </a:gridCol>
                <a:gridCol w="2272884">
                  <a:extLst>
                    <a:ext uri="{9D8B030D-6E8A-4147-A177-3AD203B41FA5}">
                      <a16:colId xmlns:a16="http://schemas.microsoft.com/office/drawing/2014/main" val="3691795533"/>
                    </a:ext>
                  </a:extLst>
                </a:gridCol>
                <a:gridCol w="2272884">
                  <a:extLst>
                    <a:ext uri="{9D8B030D-6E8A-4147-A177-3AD203B41FA5}">
                      <a16:colId xmlns:a16="http://schemas.microsoft.com/office/drawing/2014/main" val="1304735441"/>
                    </a:ext>
                  </a:extLst>
                </a:gridCol>
              </a:tblGrid>
              <a:tr h="6605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2600" u="none" strike="noStrike">
                          <a:effectLst/>
                        </a:rPr>
                        <a:t>Indicadores de importancia económica</a:t>
                      </a:r>
                      <a:endParaRPr lang="es-CL" sz="2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33286"/>
                  </a:ext>
                </a:extLst>
              </a:tr>
              <a:tr h="6605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2600" u="none" strike="noStrike" dirty="0">
                          <a:effectLst/>
                        </a:rPr>
                        <a:t>(Promedio cuatro y cinco temporadas y </a:t>
                      </a:r>
                      <a:r>
                        <a:rPr lang="es-CL" sz="2600" u="none" strike="noStrike" dirty="0" err="1">
                          <a:effectLst/>
                        </a:rPr>
                        <a:t>d.e</a:t>
                      </a:r>
                      <a:r>
                        <a:rPr lang="es-CL" sz="2600" u="none" strike="noStrike" dirty="0">
                          <a:effectLst/>
                        </a:rPr>
                        <a:t>.)</a:t>
                      </a:r>
                      <a:endParaRPr lang="es-CL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691781"/>
                  </a:ext>
                </a:extLst>
              </a:tr>
              <a:tr h="6416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2600" b="1" u="none" strike="noStrike" dirty="0">
                          <a:effectLst/>
                        </a:rPr>
                        <a:t>Indicador</a:t>
                      </a:r>
                      <a:endParaRPr lang="es-CL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Sistema: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924750"/>
                  </a:ext>
                </a:extLst>
              </a:tr>
              <a:tr h="679388">
                <a:tc vMerge="1">
                  <a:txBody>
                    <a:bodyPr/>
                    <a:lstStyle/>
                    <a:p>
                      <a:pPr algn="ctr" fontAlgn="b"/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600" b="1" u="none" strike="noStrike" dirty="0">
                          <a:effectLst/>
                        </a:rPr>
                        <a:t>Lana</a:t>
                      </a:r>
                      <a:endParaRPr lang="es-CL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600" b="1" u="none" strike="noStrike" dirty="0">
                          <a:effectLst/>
                        </a:rPr>
                        <a:t>Trad.</a:t>
                      </a:r>
                      <a:endParaRPr lang="es-CL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600" b="1" u="none" strike="noStrike" dirty="0">
                          <a:effectLst/>
                        </a:rPr>
                        <a:t>Carne</a:t>
                      </a:r>
                      <a:endParaRPr lang="es-CL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600" b="1" u="none" strike="noStrike" dirty="0">
                          <a:effectLst/>
                        </a:rPr>
                        <a:t>Lana </a:t>
                      </a:r>
                      <a:r>
                        <a:rPr lang="es-CL" sz="2600" b="1" u="none" strike="noStrike" dirty="0" err="1">
                          <a:effectLst/>
                        </a:rPr>
                        <a:t>Mej</a:t>
                      </a:r>
                      <a:r>
                        <a:rPr lang="es-CL" sz="2600" b="1" u="none" strike="noStrike" dirty="0">
                          <a:effectLst/>
                        </a:rPr>
                        <a:t>.</a:t>
                      </a:r>
                      <a:endParaRPr lang="es-CL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9900360"/>
                  </a:ext>
                </a:extLst>
              </a:tr>
              <a:tr h="641645">
                <a:tc>
                  <a:txBody>
                    <a:bodyPr/>
                    <a:lstStyle/>
                    <a:p>
                      <a:pPr algn="l" fontAlgn="b"/>
                      <a:r>
                        <a:rPr lang="es-CL" sz="2600" u="none" strike="noStrike">
                          <a:effectLst/>
                        </a:rPr>
                        <a:t>PVS (Kg)</a:t>
                      </a:r>
                      <a:endParaRPr lang="es-CL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600" u="none" strike="noStrike" dirty="0">
                          <a:effectLst/>
                        </a:rPr>
                        <a:t>3,20 (0,29)</a:t>
                      </a:r>
                      <a:endParaRPr lang="es-CL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600" u="none" strike="noStrike" dirty="0">
                          <a:effectLst/>
                        </a:rPr>
                        <a:t>3,42 (0,37)</a:t>
                      </a:r>
                      <a:endParaRPr lang="es-CL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600" u="none" strike="noStrike" dirty="0">
                          <a:effectLst/>
                        </a:rPr>
                        <a:t>2,59 (0,91)</a:t>
                      </a:r>
                      <a:endParaRPr lang="es-CL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600" u="none" strike="noStrike" dirty="0">
                          <a:effectLst/>
                        </a:rPr>
                        <a:t>3,32 (0,36)</a:t>
                      </a:r>
                      <a:endParaRPr lang="es-CL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001209"/>
                  </a:ext>
                </a:extLst>
              </a:tr>
              <a:tr h="1943806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u="none" strike="noStrike" dirty="0">
                          <a:effectLst/>
                        </a:rPr>
                        <a:t>Kg </a:t>
                      </a:r>
                      <a:r>
                        <a:rPr lang="pt-BR" sz="2600" u="none" strike="noStrike" dirty="0" err="1">
                          <a:effectLst/>
                        </a:rPr>
                        <a:t>cordero</a:t>
                      </a:r>
                      <a:r>
                        <a:rPr lang="pt-BR" sz="2600" u="none" strike="noStrike" dirty="0">
                          <a:effectLst/>
                        </a:rPr>
                        <a:t> destetado / </a:t>
                      </a:r>
                      <a:r>
                        <a:rPr lang="pt-BR" sz="2600" u="none" strike="noStrike" dirty="0" err="1">
                          <a:effectLst/>
                        </a:rPr>
                        <a:t>oveja</a:t>
                      </a:r>
                      <a:r>
                        <a:rPr lang="pt-BR" sz="2600" u="none" strike="noStrike" dirty="0">
                          <a:effectLst/>
                        </a:rPr>
                        <a:t> (Kg)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 </a:t>
                      </a:r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</a:rPr>
                        <a:t>(6,4)</a:t>
                      </a:r>
                      <a:endParaRPr lang="es-CL" sz="2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 </a:t>
                      </a:r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</a:rPr>
                        <a:t>(6,2)</a:t>
                      </a:r>
                      <a:endParaRPr lang="es-CL" sz="2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 </a:t>
                      </a:r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(3,7)</a:t>
                      </a:r>
                      <a:endParaRPr lang="es-CL" sz="2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 </a:t>
                      </a:r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(3,7)</a:t>
                      </a:r>
                      <a:endParaRPr lang="es-CL" sz="2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063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0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2763" y="6593608"/>
            <a:ext cx="766609" cy="273051"/>
          </a:xfrm>
          <a:prstGeom prst="rect">
            <a:avLst/>
          </a:prstGeom>
          <a:solidFill>
            <a:srgbClr val="00746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Rectángulo"/>
          <p:cNvSpPr/>
          <p:nvPr/>
        </p:nvSpPr>
        <p:spPr>
          <a:xfrm>
            <a:off x="884902" y="6593609"/>
            <a:ext cx="11307098" cy="273050"/>
          </a:xfrm>
          <a:prstGeom prst="rect">
            <a:avLst/>
          </a:prstGeom>
          <a:solidFill>
            <a:srgbClr val="83B41C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61FB5-7F00-4FE4-AA3F-64230A82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" y="163320"/>
            <a:ext cx="1792254" cy="73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18B73-DBF4-4B59-BE1A-C742420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/>
              <a:t>¿Que aprendimos?</a:t>
            </a:r>
            <a:endParaRPr lang="es-CL" sz="40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4033F6-0A9F-4E05-A258-A26A46AB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13" y="1526959"/>
            <a:ext cx="11906756" cy="4873498"/>
          </a:xfrm>
        </p:spPr>
        <p:txBody>
          <a:bodyPr>
            <a:noAutofit/>
          </a:bodyPr>
          <a:lstStyle/>
          <a:p>
            <a:r>
              <a:rPr lang="es-ES" sz="2800" dirty="0"/>
              <a:t>Tanto en producción de lana como de carne, se presenta una variación importante entre temporadas (menor en sistemas con nutrición mejorada)</a:t>
            </a:r>
          </a:p>
          <a:p>
            <a:r>
              <a:rPr lang="es-ES" sz="2800" dirty="0"/>
              <a:t>Lo anterior, característico de la ganadería extensiva y probablemente explicada principalmente por variaciones climáticas, que definen de manera importante la nutrición a través del mayor o menor crecimiento del pastizal, base de la alimentación en la ganadería extensiva de Magallanes.</a:t>
            </a:r>
          </a:p>
          <a:p>
            <a:r>
              <a:rPr lang="es-ES" b="1" dirty="0">
                <a:solidFill>
                  <a:srgbClr val="C00000"/>
                </a:solidFill>
              </a:rPr>
              <a:t>El desafío es: ……. Como minimizar esas variaciones interanuales e independizar resultados de clima, en la medida de lo posible.</a:t>
            </a:r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sz="2800" dirty="0"/>
              <a:t>Se marca una diferencia productiva entre los Sistemas Lana y Lana Mejorado que, teniendo la misma genética, en este último se expresaría un efecto de mejor alimentación en sus resultados.</a:t>
            </a:r>
            <a:endParaRPr lang="es-CL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6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45899</TotalTime>
  <Words>1166</Words>
  <Application>Microsoft Office PowerPoint</Application>
  <PresentationFormat>Panorámica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Introducción - Contexto</vt:lpstr>
      <vt:lpstr>Los sistemas evaluados:</vt:lpstr>
      <vt:lpstr>Lo que fue pasando ………</vt:lpstr>
      <vt:lpstr>Resultados reproductivos cinco temporadas, por Sistema</vt:lpstr>
      <vt:lpstr>Resumen resultados reproductivos cinco temporadas</vt:lpstr>
      <vt:lpstr>Resultados Productivos Evaluación Sistemas. Cinco temporadas</vt:lpstr>
      <vt:lpstr>Resumen resultados productivos cinco temporadas</vt:lpstr>
      <vt:lpstr>¿Que aprendimos?</vt:lpstr>
      <vt:lpstr>Valorando la producción: $$$</vt:lpstr>
      <vt:lpstr>Presentación de PowerPoint</vt:lpstr>
      <vt:lpstr>Precio lana: Base limpia, al barrer (J.L. Trifoglio, Analista de Mercado, Zambrano y Cia., Uruguay)</vt:lpstr>
      <vt:lpstr>Una mirada rápida a otras herramientas:  Sumando para el sistema</vt:lpstr>
      <vt:lpstr>Ecografía</vt:lpstr>
      <vt:lpstr>Ajuste de carga:  Sin duda, la decision más importante y sensible en ganadería extensiva.   El correcto ajuste de carga gatilla el salto productivo.</vt:lpstr>
      <vt:lpstr>Suplementación de mellizas:</vt:lpstr>
      <vt:lpstr>Esquila pre parto</vt:lpstr>
      <vt:lpstr>Mejoramiento de praderas …………. …………..y su correcto y planificado uso</vt:lpstr>
      <vt:lpstr>Encaste corderas …..</vt:lpstr>
      <vt:lpstr>Y ya cerrando: ……..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Lira</dc:creator>
  <cp:lastModifiedBy>INIA Punta Arenas</cp:lastModifiedBy>
  <cp:revision>250</cp:revision>
  <dcterms:created xsi:type="dcterms:W3CDTF">2021-02-15T21:03:56Z</dcterms:created>
  <dcterms:modified xsi:type="dcterms:W3CDTF">2022-08-16T23:51:47Z</dcterms:modified>
</cp:coreProperties>
</file>