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2145707251" r:id="rId5"/>
    <p:sldId id="2145707366" r:id="rId6"/>
    <p:sldId id="2145707362" r:id="rId7"/>
    <p:sldId id="2145707363" r:id="rId8"/>
    <p:sldId id="2145707364" r:id="rId9"/>
    <p:sldId id="2145707314" r:id="rId10"/>
    <p:sldId id="2145707377" r:id="rId11"/>
    <p:sldId id="2145707375" r:id="rId12"/>
    <p:sldId id="2145707376" r:id="rId13"/>
    <p:sldId id="2145707315" r:id="rId14"/>
    <p:sldId id="2145707316" r:id="rId15"/>
    <p:sldId id="2145707317" r:id="rId16"/>
    <p:sldId id="2145707367" r:id="rId17"/>
    <p:sldId id="2145707373" r:id="rId18"/>
    <p:sldId id="2145707365" r:id="rId19"/>
    <p:sldId id="2145707379" r:id="rId20"/>
    <p:sldId id="2145707374" r:id="rId21"/>
    <p:sldId id="2145707378" r:id="rId22"/>
    <p:sldId id="2145707381" r:id="rId23"/>
    <p:sldId id="2145707368" r:id="rId24"/>
    <p:sldId id="2145707384" r:id="rId25"/>
    <p:sldId id="2145707385" r:id="rId26"/>
    <p:sldId id="2145707325" r:id="rId27"/>
    <p:sldId id="2145707386" r:id="rId28"/>
    <p:sldId id="2145707382" r:id="rId29"/>
    <p:sldId id="2145707387" r:id="rId30"/>
    <p:sldId id="2145707388" r:id="rId31"/>
    <p:sldId id="2145707327" r:id="rId32"/>
    <p:sldId id="2145707331" r:id="rId33"/>
    <p:sldId id="2145707389" r:id="rId34"/>
    <p:sldId id="2145707338" r:id="rId35"/>
    <p:sldId id="2145707340" r:id="rId36"/>
    <p:sldId id="2145707341" r:id="rId37"/>
    <p:sldId id="2145707342" r:id="rId38"/>
    <p:sldId id="2145707343" r:id="rId39"/>
    <p:sldId id="2145707345" r:id="rId40"/>
    <p:sldId id="2145707346" r:id="rId41"/>
    <p:sldId id="2145707390" r:id="rId42"/>
    <p:sldId id="2145707348" r:id="rId43"/>
    <p:sldId id="2145707349" r:id="rId44"/>
    <p:sldId id="2145707391" r:id="rId45"/>
    <p:sldId id="2145707350" r:id="rId46"/>
    <p:sldId id="2145707392" r:id="rId4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5F6E1E-A9EA-F311-CD1D-B84FC758F758}" name="Violeta Rabi Blondel" initials="VB" userId="S::violeta.rabi@mma.gob.cl::b97a78d4-a59e-455e-87ba-23e840f246ae" providerId="AD"/>
  <p188:author id="{FE580A1F-EF96-9116-4F34-013761E72278}" name="Maisa Rojas Corradi" initials="MC" userId="S::maisa.rojas@mma.gob.cl::0a5b78fb-19c8-497e-a52d-1047c63f902b" providerId="AD"/>
  <p188:author id="{70D3696B-A0F3-7E97-CBA7-774B2B691688}" name="Usuario invitado" initials="Ui" userId="S::urn:spo:anon#eba2cb27b71ee6e37e5d2f8570415d5a0f081de091bf717319275f63b48d02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A7C"/>
    <a:srgbClr val="03A99D"/>
    <a:srgbClr val="7F64A2"/>
    <a:srgbClr val="5E9C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765" autoAdjust="0"/>
  </p:normalViewPr>
  <p:slideViewPr>
    <p:cSldViewPr snapToGrid="0">
      <p:cViewPr varScale="1">
        <p:scale>
          <a:sx n="115" d="100"/>
          <a:sy n="115" d="100"/>
        </p:scale>
        <p:origin x="-39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viewProps" Target="viewProp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microsoft.com/office/2018/10/relationships/authors" Target="author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presProps" Target="presProp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notesMaster" Target="notesMasters/notesMaster1.xml" /><Relationship Id="rId8" Type="http://schemas.openxmlformats.org/officeDocument/2006/relationships/slide" Target="slides/slide4.xml" /><Relationship Id="rId51" Type="http://schemas.openxmlformats.org/officeDocument/2006/relationships/theme" Target="theme/theme1.xml" /></Relationships>
</file>

<file path=ppt/charts/_rels/chart1.xml.rels><?xml version="1.0" encoding="UTF-8" standalone="yes"?>
<Relationships xmlns="http://schemas.openxmlformats.org/package/2006/relationships"><Relationship Id="rId1" Type="http://schemas.openxmlformats.org/officeDocument/2006/relationships/oleObject" Target="file:///fs-energia\des\Gesti&#243;n%20de%20Informaci&#243;n\03.%20Proyectos\Proyeccion%20de%20consumo\Escenario%20Carbono%20Neutral%20al%202050\Escenario%20final\Medidas%20de%20Carbono%20neutralidad_Gr&#225;fico%20Meta%20NDC.xlsx" TargetMode="Externa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a:solidFill>
                  <a:schemeClr val="accent5">
                    <a:lumMod val="50000"/>
                  </a:schemeClr>
                </a:solidFill>
                <a:latin typeface="Corbel" panose="020B0503020204020204" pitchFamily="34" charset="0"/>
              </a:defRPr>
            </a:pPr>
            <a:r>
              <a:rPr lang="es-CL" sz="1600" b="1" dirty="0">
                <a:solidFill>
                  <a:srgbClr val="001F60"/>
                </a:solidFill>
                <a:latin typeface="Poppins" pitchFamily="2" charset="77"/>
                <a:cs typeface="Poppins" pitchFamily="2" charset="77"/>
              </a:rPr>
              <a:t>Escenario</a:t>
            </a:r>
            <a:r>
              <a:rPr lang="es-CL" sz="1600" b="1" baseline="0" dirty="0">
                <a:solidFill>
                  <a:srgbClr val="001F60"/>
                </a:solidFill>
                <a:latin typeface="Poppins" pitchFamily="2" charset="77"/>
                <a:cs typeface="Poppins" pitchFamily="2" charset="77"/>
              </a:rPr>
              <a:t> de referencia</a:t>
            </a:r>
            <a:endParaRPr lang="es-CL" sz="1600" b="1" dirty="0">
              <a:solidFill>
                <a:srgbClr val="001F60"/>
              </a:solidFill>
              <a:latin typeface="Poppins" pitchFamily="2" charset="77"/>
              <a:cs typeface="Poppins" pitchFamily="2" charset="77"/>
            </a:endParaRPr>
          </a:p>
        </c:rich>
      </c:tx>
      <c:layout>
        <c:manualLayout>
          <c:xMode val="edge"/>
          <c:yMode val="edge"/>
          <c:x val="0.42681026773554526"/>
          <c:y val="0.10755916316941222"/>
        </c:manualLayout>
      </c:layout>
      <c:overlay val="0"/>
    </c:title>
    <c:autoTitleDeleted val="0"/>
    <c:plotArea>
      <c:layout>
        <c:manualLayout>
          <c:layoutTarget val="inner"/>
          <c:xMode val="edge"/>
          <c:yMode val="edge"/>
          <c:x val="7.7950620828777892E-2"/>
          <c:y val="8.6897604802936332E-2"/>
          <c:w val="0.8514872556211196"/>
          <c:h val="0.80984981533421174"/>
        </c:manualLayout>
      </c:layout>
      <c:areaChart>
        <c:grouping val="stacked"/>
        <c:varyColors val="0"/>
        <c:ser>
          <c:idx val="18"/>
          <c:order val="1"/>
          <c:tx>
            <c:strRef>
              <c:f>'Data Gráfico Energìa (2)'!$B$31</c:f>
              <c:strCache>
                <c:ptCount val="1"/>
                <c:pt idx="0">
                  <c:v>Aux</c:v>
                </c:pt>
              </c:strCache>
            </c:strRef>
          </c:tx>
          <c:spPr>
            <a:noFill/>
            <a:ln>
              <a:noFill/>
            </a:ln>
            <a:effectLst/>
          </c:spP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(2)'!$AB$31:$BK$31</c:f>
              <c:numCache>
                <c:formatCode>0</c:formatCode>
                <c:ptCount val="36"/>
                <c:pt idx="0">
                  <c:v>63.106153740050487</c:v>
                </c:pt>
                <c:pt idx="1">
                  <c:v>45.724102114492382</c:v>
                </c:pt>
                <c:pt idx="2">
                  <c:v>59.946006412720216</c:v>
                </c:pt>
                <c:pt idx="3">
                  <c:v>49.881917491279786</c:v>
                </c:pt>
                <c:pt idx="4">
                  <c:v>47.724893715713456</c:v>
                </c:pt>
                <c:pt idx="5">
                  <c:v>41.752290557855602</c:v>
                </c:pt>
                <c:pt idx="6">
                  <c:v>34.796463956973881</c:v>
                </c:pt>
                <c:pt idx="7">
                  <c:v>38.451163234764394</c:v>
                </c:pt>
                <c:pt idx="8">
                  <c:v>42.300931160259616</c:v>
                </c:pt>
                <c:pt idx="9">
                  <c:v>41.051307450224776</c:v>
                </c:pt>
                <c:pt idx="10">
                  <c:v>41.819471144138795</c:v>
                </c:pt>
                <c:pt idx="11">
                  <c:v>40.668881856436116</c:v>
                </c:pt>
                <c:pt idx="12">
                  <c:v>39.79418090310314</c:v>
                </c:pt>
                <c:pt idx="13">
                  <c:v>40.846715603144915</c:v>
                </c:pt>
                <c:pt idx="14">
                  <c:v>38.36882361225895</c:v>
                </c:pt>
                <c:pt idx="15">
                  <c:v>34.291933685903373</c:v>
                </c:pt>
                <c:pt idx="16">
                  <c:v>32.631121304977441</c:v>
                </c:pt>
                <c:pt idx="17">
                  <c:v>32.005184134787513</c:v>
                </c:pt>
                <c:pt idx="18">
                  <c:v>30.072963563900828</c:v>
                </c:pt>
                <c:pt idx="19">
                  <c:v>29.465830611407853</c:v>
                </c:pt>
                <c:pt idx="20" formatCode="0.0;[Red]0.0">
                  <c:v>26.516280935050929</c:v>
                </c:pt>
                <c:pt idx="21">
                  <c:v>24.171109114204938</c:v>
                </c:pt>
                <c:pt idx="22">
                  <c:v>21.245489316604264</c:v>
                </c:pt>
                <c:pt idx="23">
                  <c:v>20.388914148943627</c:v>
                </c:pt>
                <c:pt idx="24">
                  <c:v>17.51390991790494</c:v>
                </c:pt>
                <c:pt idx="25">
                  <c:v>13.821279738657353</c:v>
                </c:pt>
                <c:pt idx="26">
                  <c:v>11.234651920837052</c:v>
                </c:pt>
                <c:pt idx="27">
                  <c:v>10.334853277821409</c:v>
                </c:pt>
                <c:pt idx="28">
                  <c:v>9.4343833440868252</c:v>
                </c:pt>
                <c:pt idx="29">
                  <c:v>7.4855157494996547</c:v>
                </c:pt>
                <c:pt idx="30">
                  <c:v>6.5439958452015503</c:v>
                </c:pt>
                <c:pt idx="31">
                  <c:v>3.8678944686549244</c:v>
                </c:pt>
                <c:pt idx="32">
                  <c:v>1.9183096914701423</c:v>
                </c:pt>
                <c:pt idx="33">
                  <c:v>1.4198434138319129</c:v>
                </c:pt>
                <c:pt idx="34">
                  <c:v>1.0314027308147615</c:v>
                </c:pt>
                <c:pt idx="35">
                  <c:v>-1.8771285522490189E-2</c:v>
                </c:pt>
              </c:numCache>
            </c:numRef>
          </c:val>
          <c:extLst>
            <c:ext xmlns:c16="http://schemas.microsoft.com/office/drawing/2014/chart" uri="{C3380CC4-5D6E-409C-BE32-E72D297353CC}">
              <c16:uniqueId val="{00000000-4392-4960-8DD9-7BF2CCA9F946}"/>
            </c:ext>
          </c:extLst>
        </c:ser>
        <c:ser>
          <c:idx val="15"/>
          <c:order val="2"/>
          <c:tx>
            <c:strRef>
              <c:f>'Data Gráfico Energìa (2)'!$B$29</c:f>
              <c:strCache>
                <c:ptCount val="1"/>
                <c:pt idx="0">
                  <c:v>Captura Bosques Base</c:v>
                </c:pt>
              </c:strCache>
            </c:strRef>
          </c:tx>
          <c:spPr>
            <a:solidFill>
              <a:srgbClr val="009999"/>
            </a:solidFill>
            <a:ln>
              <a:noFill/>
            </a:ln>
            <a:effectLst/>
          </c:spP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(2)'!$AB$29:$BK$29</c:f>
              <c:numCache>
                <c:formatCode>0.0</c:formatCode>
                <c:ptCount val="36"/>
                <c:pt idx="0">
                  <c:v>44.972368882403039</c:v>
                </c:pt>
                <c:pt idx="1">
                  <c:v>65.49233070348086</c:v>
                </c:pt>
                <c:pt idx="2">
                  <c:v>47.9995692291957</c:v>
                </c:pt>
                <c:pt idx="3">
                  <c:v>58.463673703872999</c:v>
                </c:pt>
                <c:pt idx="4">
                  <c:v>58.55478353820746</c:v>
                </c:pt>
                <c:pt idx="5">
                  <c:v>61.204472321418692</c:v>
                </c:pt>
                <c:pt idx="6">
                  <c:v>60.471239179004606</c:v>
                </c:pt>
                <c:pt idx="7">
                  <c:v>57.140814577204374</c:v>
                </c:pt>
                <c:pt idx="8">
                  <c:v>53.326818973202997</c:v>
                </c:pt>
                <c:pt idx="9">
                  <c:v>52.107349445347374</c:v>
                </c:pt>
                <c:pt idx="10">
                  <c:v>51.797517117577137</c:v>
                </c:pt>
                <c:pt idx="11">
                  <c:v>51.917805084232931</c:v>
                </c:pt>
                <c:pt idx="12">
                  <c:v>53.643568166588338</c:v>
                </c:pt>
                <c:pt idx="13">
                  <c:v>54.414860125324267</c:v>
                </c:pt>
                <c:pt idx="14">
                  <c:v>54.762798588831807</c:v>
                </c:pt>
                <c:pt idx="15">
                  <c:v>54.931912947779125</c:v>
                </c:pt>
                <c:pt idx="16">
                  <c:v>53.964802869542901</c:v>
                </c:pt>
                <c:pt idx="17">
                  <c:v>53.373339803172783</c:v>
                </c:pt>
                <c:pt idx="18">
                  <c:v>53.419748623930964</c:v>
                </c:pt>
                <c:pt idx="19">
                  <c:v>53.468710566491865</c:v>
                </c:pt>
                <c:pt idx="20">
                  <c:v>53.501549621738349</c:v>
                </c:pt>
                <c:pt idx="21">
                  <c:v>54.330523498945418</c:v>
                </c:pt>
                <c:pt idx="22">
                  <c:v>55.193601818125181</c:v>
                </c:pt>
                <c:pt idx="23">
                  <c:v>55.224623061908673</c:v>
                </c:pt>
                <c:pt idx="24">
                  <c:v>55.406791391886685</c:v>
                </c:pt>
                <c:pt idx="25">
                  <c:v>55.778742484124294</c:v>
                </c:pt>
                <c:pt idx="26">
                  <c:v>55.470707501516145</c:v>
                </c:pt>
                <c:pt idx="27">
                  <c:v>55.843859292397006</c:v>
                </c:pt>
                <c:pt idx="28">
                  <c:v>55.378018592508141</c:v>
                </c:pt>
                <c:pt idx="29">
                  <c:v>55.916393331297712</c:v>
                </c:pt>
                <c:pt idx="30">
                  <c:v>56.185571827018634</c:v>
                </c:pt>
                <c:pt idx="31">
                  <c:v>56.441000580737331</c:v>
                </c:pt>
                <c:pt idx="32">
                  <c:v>56.636915523264904</c:v>
                </c:pt>
                <c:pt idx="33">
                  <c:v>56.772308254101134</c:v>
                </c:pt>
                <c:pt idx="34">
                  <c:v>56.5</c:v>
                </c:pt>
                <c:pt idx="35">
                  <c:v>56.4</c:v>
                </c:pt>
              </c:numCache>
            </c:numRef>
          </c:val>
          <c:extLst>
            <c:ext xmlns:c16="http://schemas.microsoft.com/office/drawing/2014/chart" uri="{C3380CC4-5D6E-409C-BE32-E72D297353CC}">
              <c16:uniqueId val="{00000001-4392-4960-8DD9-7BF2CCA9F946}"/>
            </c:ext>
          </c:extLst>
        </c:ser>
        <c:ser>
          <c:idx val="27"/>
          <c:order val="3"/>
          <c:tx>
            <c:strRef>
              <c:f>'Data Gráfico Energìa'!$B$15</c:f>
              <c:strCache>
                <c:ptCount val="1"/>
                <c:pt idx="0">
                  <c:v>0</c:v>
                </c:pt>
              </c:strCache>
            </c:strRef>
          </c:tx>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Energìa'!$AB$29:$BK$29</c:f>
            </c:numRef>
          </c:val>
          <c:extLst>
            <c:ext xmlns:c16="http://schemas.microsoft.com/office/drawing/2014/chart" uri="{C3380CC4-5D6E-409C-BE32-E72D297353CC}">
              <c16:uniqueId val="{00000002-4392-4960-8DD9-7BF2CCA9F946}"/>
            </c:ext>
          </c:extLst>
        </c:ser>
        <c:ser>
          <c:idx val="17"/>
          <c:order val="4"/>
          <c:tx>
            <c:strRef>
              <c:f>'Data Gráfico Energìa (2)'!$B$12</c:f>
              <c:strCache>
                <c:ptCount val="1"/>
                <c:pt idx="0">
                  <c:v>Compensaciones</c:v>
                </c:pt>
              </c:strCache>
            </c:strRef>
          </c:tx>
          <c:spPr>
            <a:solidFill>
              <a:srgbClr val="0070C0">
                <a:alpha val="60000"/>
              </a:srgbClr>
            </a:solidFill>
          </c:spP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(2)'!$AB$12:$BK$12</c:f>
              <c:numCache>
                <c:formatCode>General</c:formatCode>
                <c:ptCount val="36"/>
              </c:numCache>
            </c:numRef>
          </c:val>
          <c:extLst>
            <c:ext xmlns:c16="http://schemas.microsoft.com/office/drawing/2014/chart" uri="{C3380CC4-5D6E-409C-BE32-E72D297353CC}">
              <c16:uniqueId val="{00000003-4392-4960-8DD9-7BF2CCA9F946}"/>
            </c:ext>
          </c:extLst>
        </c:ser>
        <c:ser>
          <c:idx val="9"/>
          <c:order val="5"/>
          <c:tx>
            <c:strRef>
              <c:f>'Data Gráfico Energìa (2)'!$B$11</c:f>
              <c:strCache>
                <c:ptCount val="1"/>
                <c:pt idx="0">
                  <c:v>Aumento Captura Forestal</c:v>
                </c:pt>
              </c:strCache>
            </c:strRef>
          </c:tx>
          <c:spPr>
            <a:solidFill>
              <a:srgbClr val="75C7B0"/>
            </a:solidFill>
            <a:ln>
              <a:noFill/>
            </a:ln>
            <a:effectLst/>
          </c:spP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(2)'!$AB$11:$BK$11</c:f>
              <c:numCache>
                <c:formatCode>0.0</c:formatCode>
                <c:ptCount val="36"/>
                <c:pt idx="0">
                  <c:v>0</c:v>
                </c:pt>
                <c:pt idx="1">
                  <c:v>0</c:v>
                </c:pt>
                <c:pt idx="2">
                  <c:v>0</c:v>
                </c:pt>
                <c:pt idx="3">
                  <c:v>0</c:v>
                </c:pt>
                <c:pt idx="4">
                  <c:v>0</c:v>
                </c:pt>
                <c:pt idx="5">
                  <c:v>0.24234146350381947</c:v>
                </c:pt>
                <c:pt idx="6">
                  <c:v>0.72327912087154644</c:v>
                </c:pt>
                <c:pt idx="7">
                  <c:v>1.2017057239467686</c:v>
                </c:pt>
                <c:pt idx="8">
                  <c:v>1.6920067730479409</c:v>
                </c:pt>
                <c:pt idx="9">
                  <c:v>2.1943076316744272</c:v>
                </c:pt>
                <c:pt idx="10">
                  <c:v>2.7483730684073473</c:v>
                </c:pt>
                <c:pt idx="11">
                  <c:v>3.3978611341981915</c:v>
                </c:pt>
                <c:pt idx="12">
                  <c:v>4.0567945957828266</c:v>
                </c:pt>
                <c:pt idx="13">
                  <c:v>4.7215784524147617</c:v>
                </c:pt>
                <c:pt idx="14">
                  <c:v>5.3977044799079046</c:v>
                </c:pt>
                <c:pt idx="15">
                  <c:v>6.5393011165398907</c:v>
                </c:pt>
                <c:pt idx="16">
                  <c:v>6.7945547024156392</c:v>
                </c:pt>
                <c:pt idx="17">
                  <c:v>7.0499122507470657</c:v>
                </c:pt>
                <c:pt idx="18">
                  <c:v>6.1544628751953043</c:v>
                </c:pt>
                <c:pt idx="19">
                  <c:v>6.4217173357182533</c:v>
                </c:pt>
                <c:pt idx="20">
                  <c:v>6.6785431643380253</c:v>
                </c:pt>
                <c:pt idx="21">
                  <c:v>7.0338859984139273</c:v>
                </c:pt>
                <c:pt idx="22">
                  <c:v>7.3706685575350805</c:v>
                </c:pt>
                <c:pt idx="23">
                  <c:v>7.7313760957601225</c:v>
                </c:pt>
                <c:pt idx="24">
                  <c:v>8.0929932712794432</c:v>
                </c:pt>
                <c:pt idx="25">
                  <c:v>7.8721876635619985</c:v>
                </c:pt>
                <c:pt idx="26">
                  <c:v>8.1209354785013979</c:v>
                </c:pt>
                <c:pt idx="27">
                  <c:v>8.3446200955127168</c:v>
                </c:pt>
                <c:pt idx="28">
                  <c:v>7.7017771028762434</c:v>
                </c:pt>
                <c:pt idx="29">
                  <c:v>7.9283504048674605</c:v>
                </c:pt>
                <c:pt idx="30">
                  <c:v>8.033015366519022</c:v>
                </c:pt>
                <c:pt idx="31">
                  <c:v>8.330463873282552</c:v>
                </c:pt>
                <c:pt idx="32">
                  <c:v>8.6095489973488348</c:v>
                </c:pt>
                <c:pt idx="33">
                  <c:v>8.3000000000000007</c:v>
                </c:pt>
                <c:pt idx="34">
                  <c:v>8.8000000000000007</c:v>
                </c:pt>
                <c:pt idx="35">
                  <c:v>8.5910498488582885</c:v>
                </c:pt>
              </c:numCache>
            </c:numRef>
          </c:val>
          <c:extLst>
            <c:ext xmlns:c16="http://schemas.microsoft.com/office/drawing/2014/chart" uri="{C3380CC4-5D6E-409C-BE32-E72D297353CC}">
              <c16:uniqueId val="{00000004-4392-4960-8DD9-7BF2CCA9F946}"/>
            </c:ext>
          </c:extLst>
        </c:ser>
        <c:ser>
          <c:idx val="6"/>
          <c:order val="6"/>
          <c:tx>
            <c:strRef>
              <c:f>'Data Gráfico Energìa (2)'!$B$9</c:f>
              <c:strCache>
                <c:ptCount val="1"/>
                <c:pt idx="0">
                  <c:v>Hidrógeno</c:v>
                </c:pt>
              </c:strCache>
            </c:strRef>
          </c:tx>
          <c:spPr>
            <a:solidFill>
              <a:srgbClr val="006765"/>
            </a:solidFill>
            <a:ln>
              <a:noFill/>
            </a:ln>
            <a:effectLst/>
          </c:spP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(2)'!$AB$9:$BK$9</c:f>
              <c:numCache>
                <c:formatCode>0.0</c:formatCode>
                <c:ptCount val="36"/>
                <c:pt idx="0">
                  <c:v>0</c:v>
                </c:pt>
                <c:pt idx="1">
                  <c:v>0.27334633671013542</c:v>
                </c:pt>
                <c:pt idx="2">
                  <c:v>0</c:v>
                </c:pt>
                <c:pt idx="3">
                  <c:v>0</c:v>
                </c:pt>
                <c:pt idx="4">
                  <c:v>5.7028928483262584E-3</c:v>
                </c:pt>
                <c:pt idx="5">
                  <c:v>0.29851246447604396</c:v>
                </c:pt>
                <c:pt idx="6">
                  <c:v>0.73609396514129344</c:v>
                </c:pt>
                <c:pt idx="7">
                  <c:v>0.51796271290730478</c:v>
                </c:pt>
                <c:pt idx="8">
                  <c:v>0</c:v>
                </c:pt>
                <c:pt idx="9">
                  <c:v>0</c:v>
                </c:pt>
                <c:pt idx="10">
                  <c:v>0</c:v>
                </c:pt>
                <c:pt idx="11">
                  <c:v>0</c:v>
                </c:pt>
                <c:pt idx="12">
                  <c:v>-3.1125316716317158E-2</c:v>
                </c:pt>
                <c:pt idx="13">
                  <c:v>-0.34567737357978878</c:v>
                </c:pt>
                <c:pt idx="14">
                  <c:v>1.52708251047904</c:v>
                </c:pt>
                <c:pt idx="15">
                  <c:v>1.8551437637180195</c:v>
                </c:pt>
                <c:pt idx="16">
                  <c:v>2.4550057190158476</c:v>
                </c:pt>
                <c:pt idx="17">
                  <c:v>2.3816043713470028</c:v>
                </c:pt>
                <c:pt idx="18">
                  <c:v>4.7842915484321207</c:v>
                </c:pt>
                <c:pt idx="19">
                  <c:v>5.7234141644134162</c:v>
                </c:pt>
                <c:pt idx="20">
                  <c:v>7.4140589187456385</c:v>
                </c:pt>
                <c:pt idx="21">
                  <c:v>7.7821870785843172</c:v>
                </c:pt>
                <c:pt idx="22">
                  <c:v>8.3210798046514203</c:v>
                </c:pt>
                <c:pt idx="23">
                  <c:v>8.668085028018556</c:v>
                </c:pt>
                <c:pt idx="24">
                  <c:v>8.8461595284767256</c:v>
                </c:pt>
                <c:pt idx="25">
                  <c:v>9.5695646565991623</c:v>
                </c:pt>
                <c:pt idx="26">
                  <c:v>10.689867300410057</c:v>
                </c:pt>
                <c:pt idx="27">
                  <c:v>11.242707997951252</c:v>
                </c:pt>
                <c:pt idx="28">
                  <c:v>11.976585818087777</c:v>
                </c:pt>
                <c:pt idx="29">
                  <c:v>12.584303440517632</c:v>
                </c:pt>
                <c:pt idx="30">
                  <c:v>13.183664764954807</c:v>
                </c:pt>
                <c:pt idx="31">
                  <c:v>13.643537590455852</c:v>
                </c:pt>
                <c:pt idx="32">
                  <c:v>14.107854596349235</c:v>
                </c:pt>
                <c:pt idx="33">
                  <c:v>14.557261417789899</c:v>
                </c:pt>
                <c:pt idx="34">
                  <c:v>14.981811654532523</c:v>
                </c:pt>
                <c:pt idx="35">
                  <c:v>15.420096516561955</c:v>
                </c:pt>
              </c:numCache>
            </c:numRef>
          </c:val>
          <c:extLst>
            <c:ext xmlns:c16="http://schemas.microsoft.com/office/drawing/2014/chart" uri="{C3380CC4-5D6E-409C-BE32-E72D297353CC}">
              <c16:uniqueId val="{00000005-4392-4960-8DD9-7BF2CCA9F946}"/>
            </c:ext>
          </c:extLst>
        </c:ser>
        <c:ser>
          <c:idx val="7"/>
          <c:order val="7"/>
          <c:tx>
            <c:strRef>
              <c:f>'Data Gráfico Energìa (2)'!$B$10</c:f>
              <c:strCache>
                <c:ptCount val="1"/>
                <c:pt idx="0">
                  <c:v>Electromovilidad</c:v>
                </c:pt>
              </c:strCache>
            </c:strRef>
          </c:tx>
          <c:spPr>
            <a:solidFill>
              <a:srgbClr val="001F60"/>
            </a:solidFill>
            <a:ln>
              <a:no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6-4392-4960-8DD9-7BF2CCA9F946}"/>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(2)'!$AB$10:$BK$10</c:f>
              <c:numCache>
                <c:formatCode>0.0</c:formatCode>
                <c:ptCount val="36"/>
                <c:pt idx="0">
                  <c:v>6.3228613615923385E-2</c:v>
                </c:pt>
                <c:pt idx="1">
                  <c:v>8.7369257717280005E-2</c:v>
                </c:pt>
                <c:pt idx="2">
                  <c:v>0</c:v>
                </c:pt>
                <c:pt idx="3">
                  <c:v>0</c:v>
                </c:pt>
                <c:pt idx="4">
                  <c:v>2.026018201958504E-2</c:v>
                </c:pt>
                <c:pt idx="5">
                  <c:v>8.8515667601841985E-2</c:v>
                </c:pt>
                <c:pt idx="6">
                  <c:v>0.14591539428964626</c:v>
                </c:pt>
                <c:pt idx="7">
                  <c:v>0.32663852943383564</c:v>
                </c:pt>
                <c:pt idx="8">
                  <c:v>0.17074993389027054</c:v>
                </c:pt>
                <c:pt idx="9">
                  <c:v>1.3849799605056172</c:v>
                </c:pt>
                <c:pt idx="10">
                  <c:v>0.94136798224817109</c:v>
                </c:pt>
                <c:pt idx="11">
                  <c:v>0.75625634029003852</c:v>
                </c:pt>
                <c:pt idx="12">
                  <c:v>0.72690123129535189</c:v>
                </c:pt>
                <c:pt idx="13">
                  <c:v>0.95654982221731433</c:v>
                </c:pt>
                <c:pt idx="14">
                  <c:v>1.0528255939745441</c:v>
                </c:pt>
                <c:pt idx="15">
                  <c:v>1.3444673261828914</c:v>
                </c:pt>
                <c:pt idx="16">
                  <c:v>1.984551620061046</c:v>
                </c:pt>
                <c:pt idx="17">
                  <c:v>2.3403425681970869</c:v>
                </c:pt>
                <c:pt idx="18">
                  <c:v>2.8952406994945354</c:v>
                </c:pt>
                <c:pt idx="19">
                  <c:v>3.516027308863324</c:v>
                </c:pt>
                <c:pt idx="20">
                  <c:v>3.9615573349879489</c:v>
                </c:pt>
                <c:pt idx="21">
                  <c:v>4.5118457221108397</c:v>
                </c:pt>
                <c:pt idx="22">
                  <c:v>5.4550803859252905</c:v>
                </c:pt>
                <c:pt idx="23">
                  <c:v>6.1414466285987803</c:v>
                </c:pt>
                <c:pt idx="24">
                  <c:v>6.8272686443307187</c:v>
                </c:pt>
                <c:pt idx="25">
                  <c:v>7.7690913790075982</c:v>
                </c:pt>
                <c:pt idx="26">
                  <c:v>8.0284315094087191</c:v>
                </c:pt>
                <c:pt idx="27">
                  <c:v>8.3151716694481657</c:v>
                </c:pt>
                <c:pt idx="28">
                  <c:v>9.0303308680624088</c:v>
                </c:pt>
                <c:pt idx="29">
                  <c:v>9.7528108334173744</c:v>
                </c:pt>
                <c:pt idx="30">
                  <c:v>10.231360669974778</c:v>
                </c:pt>
                <c:pt idx="31">
                  <c:v>10.595652624206469</c:v>
                </c:pt>
                <c:pt idx="32">
                  <c:v>10.918212966589138</c:v>
                </c:pt>
                <c:pt idx="33">
                  <c:v>11.272329035767777</c:v>
                </c:pt>
                <c:pt idx="34">
                  <c:v>11.54829176428521</c:v>
                </c:pt>
                <c:pt idx="35">
                  <c:v>11.899880103890787</c:v>
                </c:pt>
              </c:numCache>
            </c:numRef>
          </c:val>
          <c:extLst>
            <c:ext xmlns:c16="http://schemas.microsoft.com/office/drawing/2014/chart" uri="{C3380CC4-5D6E-409C-BE32-E72D297353CC}">
              <c16:uniqueId val="{00000007-4392-4960-8DD9-7BF2CCA9F946}"/>
            </c:ext>
          </c:extLst>
        </c:ser>
        <c:ser>
          <c:idx val="26"/>
          <c:order val="8"/>
          <c:tx>
            <c:strRef>
              <c:f>'Data Gráfico Energìa'!$B$28</c:f>
              <c:strCache>
                <c:ptCount val="1"/>
              </c:strCache>
            </c:strRef>
          </c:tx>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Energìa'!$AB$28:$BK$28</c:f>
            </c:numRef>
          </c:val>
          <c:extLst>
            <c:ext xmlns:c16="http://schemas.microsoft.com/office/drawing/2014/chart" uri="{C3380CC4-5D6E-409C-BE32-E72D297353CC}">
              <c16:uniqueId val="{00000008-4392-4960-8DD9-7BF2CCA9F946}"/>
            </c:ext>
          </c:extLst>
        </c:ser>
        <c:ser>
          <c:idx val="5"/>
          <c:order val="9"/>
          <c:tx>
            <c:strRef>
              <c:f>'Data Gráfico Energìa (2)'!$B$8</c:f>
              <c:strCache>
                <c:ptCount val="1"/>
                <c:pt idx="0">
                  <c:v>Energías Renovables</c:v>
                </c:pt>
              </c:strCache>
            </c:strRef>
          </c:tx>
          <c:spPr>
            <a:solidFill>
              <a:srgbClr val="E6DBCC"/>
            </a:solidFill>
            <a:ln>
              <a:noFill/>
            </a:ln>
            <a:effectLst/>
          </c:spP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(2)'!$AB$8:$BK$8</c:f>
              <c:numCache>
                <c:formatCode>0.0</c:formatCode>
                <c:ptCount val="36"/>
                <c:pt idx="0">
                  <c:v>0.1</c:v>
                </c:pt>
                <c:pt idx="1">
                  <c:v>0.1</c:v>
                </c:pt>
                <c:pt idx="2">
                  <c:v>0.22031645708714512</c:v>
                </c:pt>
                <c:pt idx="3">
                  <c:v>0.28009180391570809</c:v>
                </c:pt>
                <c:pt idx="4">
                  <c:v>0.5632039687632473</c:v>
                </c:pt>
                <c:pt idx="5">
                  <c:v>1.0191160805889077</c:v>
                </c:pt>
                <c:pt idx="6">
                  <c:v>1.0828071636887837</c:v>
                </c:pt>
                <c:pt idx="7">
                  <c:v>1.1154221057390492</c:v>
                </c:pt>
                <c:pt idx="8">
                  <c:v>1.2327023919291535</c:v>
                </c:pt>
                <c:pt idx="9">
                  <c:v>1.7512891953421166</c:v>
                </c:pt>
                <c:pt idx="10">
                  <c:v>1.9098997947239611</c:v>
                </c:pt>
                <c:pt idx="11">
                  <c:v>2.2809871785389726</c:v>
                </c:pt>
                <c:pt idx="12">
                  <c:v>2.8591704832844629</c:v>
                </c:pt>
                <c:pt idx="13">
                  <c:v>3.5955367574649344</c:v>
                </c:pt>
                <c:pt idx="14">
                  <c:v>4.4921293551641615</c:v>
                </c:pt>
                <c:pt idx="15">
                  <c:v>4.6783200044161877</c:v>
                </c:pt>
                <c:pt idx="16">
                  <c:v>4.424349746200166</c:v>
                </c:pt>
                <c:pt idx="17">
                  <c:v>4.7748312899863219</c:v>
                </c:pt>
                <c:pt idx="18">
                  <c:v>5.3928582990308316</c:v>
                </c:pt>
                <c:pt idx="19">
                  <c:v>5.891799706079345</c:v>
                </c:pt>
                <c:pt idx="20">
                  <c:v>6.3391247578838055</c:v>
                </c:pt>
                <c:pt idx="21">
                  <c:v>6.9317040802264041</c:v>
                </c:pt>
                <c:pt idx="22">
                  <c:v>7.2264315020665295</c:v>
                </c:pt>
                <c:pt idx="23">
                  <c:v>8.1458841782083447</c:v>
                </c:pt>
                <c:pt idx="24">
                  <c:v>9.0983528209488789</c:v>
                </c:pt>
                <c:pt idx="25">
                  <c:v>10.560228556469443</c:v>
                </c:pt>
                <c:pt idx="26">
                  <c:v>11.416603192175829</c:v>
                </c:pt>
                <c:pt idx="27">
                  <c:v>12.011498174587352</c:v>
                </c:pt>
                <c:pt idx="28">
                  <c:v>12.762321072896887</c:v>
                </c:pt>
                <c:pt idx="29">
                  <c:v>12.299628577801229</c:v>
                </c:pt>
                <c:pt idx="30">
                  <c:v>13.04649708249991</c:v>
                </c:pt>
                <c:pt idx="31">
                  <c:v>14.104924061706674</c:v>
                </c:pt>
                <c:pt idx="32">
                  <c:v>13.814206469354327</c:v>
                </c:pt>
                <c:pt idx="33">
                  <c:v>14.582988390603179</c:v>
                </c:pt>
                <c:pt idx="34">
                  <c:v>14.554337909921511</c:v>
                </c:pt>
                <c:pt idx="35">
                  <c:v>14.539520799859485</c:v>
                </c:pt>
              </c:numCache>
            </c:numRef>
          </c:val>
          <c:extLst>
            <c:ext xmlns:c16="http://schemas.microsoft.com/office/drawing/2014/chart" uri="{C3380CC4-5D6E-409C-BE32-E72D297353CC}">
              <c16:uniqueId val="{00000009-4392-4960-8DD9-7BF2CCA9F946}"/>
            </c:ext>
          </c:extLst>
        </c:ser>
        <c:ser>
          <c:idx val="24"/>
          <c:order val="10"/>
          <c:tx>
            <c:strRef>
              <c:f>'Data Gráfico Energìa'!$B$26</c:f>
              <c:strCache>
                <c:ptCount val="1"/>
              </c:strCache>
            </c:strRef>
          </c:tx>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Energìa'!$AB$26:$BK$26</c:f>
            </c:numRef>
          </c:val>
          <c:extLst>
            <c:ext xmlns:c16="http://schemas.microsoft.com/office/drawing/2014/chart" uri="{C3380CC4-5D6E-409C-BE32-E72D297353CC}">
              <c16:uniqueId val="{0000000A-4392-4960-8DD9-7BF2CCA9F946}"/>
            </c:ext>
          </c:extLst>
        </c:ser>
        <c:ser>
          <c:idx val="23"/>
          <c:order val="11"/>
          <c:tx>
            <c:strRef>
              <c:f>'Data Gráfico Energìa'!$B$25</c:f>
              <c:strCache>
                <c:ptCount val="1"/>
              </c:strCache>
            </c:strRef>
          </c:tx>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Energìa'!$AB$25:$BK$25</c:f>
            </c:numRef>
          </c:val>
          <c:extLst>
            <c:ext xmlns:c16="http://schemas.microsoft.com/office/drawing/2014/chart" uri="{C3380CC4-5D6E-409C-BE32-E72D297353CC}">
              <c16:uniqueId val="{0000000B-4392-4960-8DD9-7BF2CCA9F946}"/>
            </c:ext>
          </c:extLst>
        </c:ser>
        <c:ser>
          <c:idx val="25"/>
          <c:order val="12"/>
          <c:tx>
            <c:strRef>
              <c:f>'Data Gráfico Energìa'!$B$27</c:f>
              <c:strCache>
                <c:ptCount val="1"/>
              </c:strCache>
            </c:strRef>
          </c:tx>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Energìa'!$Z$27:$BK$27</c:f>
            </c:numRef>
          </c:val>
          <c:extLst>
            <c:ext xmlns:c16="http://schemas.microsoft.com/office/drawing/2014/chart" uri="{C3380CC4-5D6E-409C-BE32-E72D297353CC}">
              <c16:uniqueId val="{0000000C-4392-4960-8DD9-7BF2CCA9F946}"/>
            </c:ext>
          </c:extLst>
        </c:ser>
        <c:ser>
          <c:idx val="22"/>
          <c:order val="13"/>
          <c:tx>
            <c:strRef>
              <c:f>'Data Gráfico Energìa'!$B$24</c:f>
              <c:strCache>
                <c:ptCount val="1"/>
              </c:strCache>
            </c:strRef>
          </c:tx>
          <c:spPr>
            <a:solidFill>
              <a:srgbClr val="808000">
                <a:alpha val="60000"/>
              </a:srgbClr>
            </a:solidFill>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Energìa'!$AB$24:$BK$24</c:f>
            </c:numRef>
          </c:val>
          <c:extLst>
            <c:ext xmlns:c16="http://schemas.microsoft.com/office/drawing/2014/chart" uri="{C3380CC4-5D6E-409C-BE32-E72D297353CC}">
              <c16:uniqueId val="{0000000D-4392-4960-8DD9-7BF2CCA9F946}"/>
            </c:ext>
          </c:extLst>
        </c:ser>
        <c:ser>
          <c:idx val="20"/>
          <c:order val="14"/>
          <c:tx>
            <c:strRef>
              <c:f>'Data Gráfico Energìa'!$B$22</c:f>
              <c:strCache>
                <c:ptCount val="1"/>
              </c:strCache>
            </c:strRef>
          </c:tx>
          <c:spPr>
            <a:solidFill>
              <a:srgbClr val="CC9900">
                <a:alpha val="47843"/>
              </a:srgbClr>
            </a:solidFill>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Energìa'!$AB$22:$BK$22</c:f>
            </c:numRef>
          </c:val>
          <c:extLst>
            <c:ext xmlns:c16="http://schemas.microsoft.com/office/drawing/2014/chart" uri="{C3380CC4-5D6E-409C-BE32-E72D297353CC}">
              <c16:uniqueId val="{0000000E-4392-4960-8DD9-7BF2CCA9F946}"/>
            </c:ext>
          </c:extLst>
        </c:ser>
        <c:ser>
          <c:idx val="19"/>
          <c:order val="15"/>
          <c:tx>
            <c:strRef>
              <c:f>'Data Gráfico Energìa'!$B$21</c:f>
              <c:strCache>
                <c:ptCount val="1"/>
              </c:strCache>
            </c:strRef>
          </c:tx>
          <c:spPr>
            <a:solidFill>
              <a:schemeClr val="accent6">
                <a:lumMod val="20000"/>
                <a:lumOff val="80000"/>
              </a:schemeClr>
            </a:solidFill>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Energìa'!$AB$21:$BK$21</c:f>
            </c:numRef>
          </c:val>
          <c:extLst>
            <c:ext xmlns:c16="http://schemas.microsoft.com/office/drawing/2014/chart" uri="{C3380CC4-5D6E-409C-BE32-E72D297353CC}">
              <c16:uniqueId val="{0000000F-4392-4960-8DD9-7BF2CCA9F946}"/>
            </c:ext>
          </c:extLst>
        </c:ser>
        <c:ser>
          <c:idx val="14"/>
          <c:order val="16"/>
          <c:tx>
            <c:strRef>
              <c:f>'Data Gráfico Energìa'!$B$30</c:f>
              <c:strCache>
                <c:ptCount val="1"/>
              </c:strCache>
            </c:strRef>
          </c:tx>
          <c:spPr>
            <a:solidFill>
              <a:schemeClr val="bg2">
                <a:lumMod val="90000"/>
              </a:schemeClr>
            </a:solidFill>
            <a:ln>
              <a:noFill/>
            </a:ln>
            <a:effectLst/>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Energìa'!$AB$30:$BK$30</c:f>
            </c:numRef>
          </c:val>
          <c:extLst>
            <c:ext xmlns:c16="http://schemas.microsoft.com/office/drawing/2014/chart" uri="{C3380CC4-5D6E-409C-BE32-E72D297353CC}">
              <c16:uniqueId val="{00000010-4392-4960-8DD9-7BF2CCA9F946}"/>
            </c:ext>
          </c:extLst>
        </c:ser>
        <c:ser>
          <c:idx val="13"/>
          <c:order val="17"/>
          <c:tx>
            <c:strRef>
              <c:f>'Data Gráfico Energìa'!$B$18</c:f>
              <c:strCache>
                <c:ptCount val="1"/>
              </c:strCache>
            </c:strRef>
          </c:tx>
          <c:spPr>
            <a:solidFill>
              <a:srgbClr val="984807">
                <a:alpha val="61176"/>
              </a:srgbClr>
            </a:solidFill>
            <a:ln>
              <a:noFill/>
            </a:ln>
            <a:effectLst/>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Energìa'!$AB$18:$BK$18</c:f>
            </c:numRef>
          </c:val>
          <c:extLst>
            <c:ext xmlns:c16="http://schemas.microsoft.com/office/drawing/2014/chart" uri="{C3380CC4-5D6E-409C-BE32-E72D297353CC}">
              <c16:uniqueId val="{00000011-4392-4960-8DD9-7BF2CCA9F946}"/>
            </c:ext>
          </c:extLst>
        </c:ser>
        <c:ser>
          <c:idx val="11"/>
          <c:order val="18"/>
          <c:tx>
            <c:strRef>
              <c:f>'Data Gráfico Energìa'!$B$16</c:f>
              <c:strCache>
                <c:ptCount val="1"/>
              </c:strCache>
            </c:strRef>
          </c:tx>
          <c:spPr>
            <a:solidFill>
              <a:schemeClr val="tx2">
                <a:lumMod val="75000"/>
              </a:schemeClr>
            </a:solidFill>
            <a:ln>
              <a:noFill/>
            </a:ln>
            <a:effectLst/>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Energìa'!$AB$16:$BK$16</c:f>
            </c:numRef>
          </c:val>
          <c:extLst>
            <c:ext xmlns:c16="http://schemas.microsoft.com/office/drawing/2014/chart" uri="{C3380CC4-5D6E-409C-BE32-E72D297353CC}">
              <c16:uniqueId val="{00000012-4392-4960-8DD9-7BF2CCA9F946}"/>
            </c:ext>
          </c:extLst>
        </c:ser>
        <c:ser>
          <c:idx val="12"/>
          <c:order val="19"/>
          <c:tx>
            <c:strRef>
              <c:f>'Data Gráfico Energìa'!$B$17</c:f>
              <c:strCache>
                <c:ptCount val="1"/>
              </c:strCache>
            </c:strRef>
          </c:tx>
          <c:spPr>
            <a:solidFill>
              <a:srgbClr val="4A452A">
                <a:alpha val="58039"/>
              </a:srgbClr>
            </a:solidFill>
            <a:ln>
              <a:noFill/>
            </a:ln>
            <a:effectLst/>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Energìa'!$AB$17:$BK$17</c:f>
            </c:numRef>
          </c:val>
          <c:extLst>
            <c:ext xmlns:c16="http://schemas.microsoft.com/office/drawing/2014/chart" uri="{C3380CC4-5D6E-409C-BE32-E72D297353CC}">
              <c16:uniqueId val="{00000013-4392-4960-8DD9-7BF2CCA9F946}"/>
            </c:ext>
          </c:extLst>
        </c:ser>
        <c:ser>
          <c:idx val="3"/>
          <c:order val="20"/>
          <c:tx>
            <c:strRef>
              <c:f>'Data Gráfico Energìa'!$B$20</c:f>
              <c:strCache>
                <c:ptCount val="1"/>
              </c:strCache>
            </c:strRef>
          </c:tx>
          <c:spPr>
            <a:solidFill>
              <a:schemeClr val="accent6">
                <a:lumMod val="50000"/>
              </a:schemeClr>
            </a:solidFill>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Energìa'!$AB$20:$BK$20</c:f>
            </c:numRef>
          </c:val>
          <c:extLst>
            <c:ext xmlns:c16="http://schemas.microsoft.com/office/drawing/2014/chart" uri="{C3380CC4-5D6E-409C-BE32-E72D297353CC}">
              <c16:uniqueId val="{00000014-4392-4960-8DD9-7BF2CCA9F946}"/>
            </c:ext>
          </c:extLst>
        </c:ser>
        <c:ser>
          <c:idx val="21"/>
          <c:order val="21"/>
          <c:tx>
            <c:strRef>
              <c:f>'Data Gráfico Energìa'!$B$23</c:f>
              <c:strCache>
                <c:ptCount val="1"/>
              </c:strCache>
            </c:strRef>
          </c:tx>
          <c:spPr>
            <a:solidFill>
              <a:srgbClr val="CCCC00">
                <a:alpha val="60000"/>
              </a:srgbClr>
            </a:solidFill>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Energìa'!$AB$23:$BK$23</c:f>
            </c:numRef>
          </c:val>
          <c:extLst>
            <c:ext xmlns:c16="http://schemas.microsoft.com/office/drawing/2014/chart" uri="{C3380CC4-5D6E-409C-BE32-E72D297353CC}">
              <c16:uniqueId val="{00000015-4392-4960-8DD9-7BF2CCA9F946}"/>
            </c:ext>
          </c:extLst>
        </c:ser>
        <c:ser>
          <c:idx val="2"/>
          <c:order val="22"/>
          <c:tx>
            <c:strRef>
              <c:f>'Data Gráfico Energìa'!$B$19</c:f>
              <c:strCache>
                <c:ptCount val="1"/>
              </c:strCache>
            </c:strRef>
          </c:tx>
          <c:spPr>
            <a:solidFill>
              <a:schemeClr val="accent6"/>
            </a:solidFill>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Energìa'!$AB$19:$BK$19</c:f>
            </c:numRef>
          </c:val>
          <c:extLst>
            <c:ext xmlns:c16="http://schemas.microsoft.com/office/drawing/2014/chart" uri="{C3380CC4-5D6E-409C-BE32-E72D297353CC}">
              <c16:uniqueId val="{00000016-4392-4960-8DD9-7BF2CCA9F946}"/>
            </c:ext>
          </c:extLst>
        </c:ser>
        <c:ser>
          <c:idx val="10"/>
          <c:order val="23"/>
          <c:tx>
            <c:strRef>
              <c:f>'Data Gráfico Energìa'!#REF!</c:f>
              <c:strCache>
                <c:ptCount val="1"/>
                <c:pt idx="0">
                  <c:v>#REF!</c:v>
                </c:pt>
              </c:strCache>
            </c:strRef>
          </c:tx>
          <c:spPr>
            <a:solidFill>
              <a:schemeClr val="accent1"/>
            </a:solidFill>
            <a:ln>
              <a:noFill/>
            </a:ln>
            <a:effectLst/>
          </c:spPr>
          <c:cat>
            <c:numRef>
              <c:f>'Data Gráfico Energìa'!$AB$2:$BK$2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Energìa'!$AB$15:$BK$15</c:f>
            </c:numRef>
          </c:val>
          <c:extLst>
            <c:ext xmlns:c16="http://schemas.microsoft.com/office/drawing/2014/chart" uri="{C3380CC4-5D6E-409C-BE32-E72D297353CC}">
              <c16:uniqueId val="{00000017-4392-4960-8DD9-7BF2CCA9F946}"/>
            </c:ext>
          </c:extLst>
        </c:ser>
        <c:ser>
          <c:idx val="4"/>
          <c:order val="24"/>
          <c:tx>
            <c:strRef>
              <c:f>'Data Gráfico Energìa (2)'!$B$7</c:f>
              <c:strCache>
                <c:ptCount val="1"/>
                <c:pt idx="0">
                  <c:v>Eficiencia Energética</c:v>
                </c:pt>
              </c:strCache>
            </c:strRef>
          </c:tx>
          <c:spPr>
            <a:solidFill>
              <a:srgbClr val="C8A2A8"/>
            </a:solidFill>
            <a:ln>
              <a:noFill/>
            </a:ln>
            <a:effectLst/>
          </c:spP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(2)'!$AB$7:$BK$7</c:f>
              <c:numCache>
                <c:formatCode>General</c:formatCode>
                <c:ptCount val="36"/>
                <c:pt idx="2" formatCode="0.0">
                  <c:v>5.7395169600000004E-2</c:v>
                </c:pt>
                <c:pt idx="3" formatCode="0.0">
                  <c:v>6.3401057100000005E-2</c:v>
                </c:pt>
                <c:pt idx="4" formatCode="0.0">
                  <c:v>0.35553962661319438</c:v>
                </c:pt>
                <c:pt idx="5" formatCode="0.0">
                  <c:v>0.61282952638833099</c:v>
                </c:pt>
                <c:pt idx="6" formatCode="0.0">
                  <c:v>0.68117763457441982</c:v>
                </c:pt>
                <c:pt idx="7" formatCode="0.0">
                  <c:v>1.1698993804391002</c:v>
                </c:pt>
                <c:pt idx="8" formatCode="0.0">
                  <c:v>2.4019551826957173</c:v>
                </c:pt>
                <c:pt idx="9" formatCode="0.0">
                  <c:v>2.4857886347794542</c:v>
                </c:pt>
                <c:pt idx="10" formatCode="0.0">
                  <c:v>2.8166286905115792</c:v>
                </c:pt>
                <c:pt idx="11" formatCode="0.0">
                  <c:v>3.1885208658556667</c:v>
                </c:pt>
                <c:pt idx="12" formatCode="0.0">
                  <c:v>3.3876529675933647</c:v>
                </c:pt>
                <c:pt idx="13" formatCode="0.0">
                  <c:v>3.5640671326954472</c:v>
                </c:pt>
                <c:pt idx="14" formatCode="0.0">
                  <c:v>4.2621039270844099</c:v>
                </c:pt>
                <c:pt idx="15" formatCode="0.0">
                  <c:v>4.6242509173105741</c:v>
                </c:pt>
                <c:pt idx="16" formatCode="0.0">
                  <c:v>5.1847059919118035</c:v>
                </c:pt>
                <c:pt idx="17" formatCode="0.0">
                  <c:v>5.8803191811664428</c:v>
                </c:pt>
                <c:pt idx="18" formatCode="0.0">
                  <c:v>6.9217901378990874</c:v>
                </c:pt>
                <c:pt idx="19" formatCode="0.0">
                  <c:v>7.0985640817211877</c:v>
                </c:pt>
                <c:pt idx="20" formatCode="0.0">
                  <c:v>8.7205489321378717</c:v>
                </c:pt>
                <c:pt idx="21" formatCode="0.0">
                  <c:v>9.5716350646850312</c:v>
                </c:pt>
                <c:pt idx="22" formatCode="0.0">
                  <c:v>10.498910823161072</c:v>
                </c:pt>
                <c:pt idx="23" formatCode="0.0">
                  <c:v>9.9037037776508878</c:v>
                </c:pt>
                <c:pt idx="24" formatCode="0.0">
                  <c:v>10.561630296240287</c:v>
                </c:pt>
                <c:pt idx="25" formatCode="0.0">
                  <c:v>12.843226727440921</c:v>
                </c:pt>
                <c:pt idx="26" formatCode="0.0">
                  <c:v>14.212611145135307</c:v>
                </c:pt>
                <c:pt idx="27" formatCode="0.0">
                  <c:v>15.001184747290264</c:v>
                </c:pt>
                <c:pt idx="28" formatCode="0.0">
                  <c:v>16.20178023287696</c:v>
                </c:pt>
                <c:pt idx="29" formatCode="0.0">
                  <c:v>17.160224939283317</c:v>
                </c:pt>
                <c:pt idx="30" formatCode="0.0">
                  <c:v>17.514694627789318</c:v>
                </c:pt>
                <c:pt idx="31" formatCode="0.0">
                  <c:v>19.531604571484017</c:v>
                </c:pt>
                <c:pt idx="32" formatCode="0.0">
                  <c:v>21.128670569656542</c:v>
                </c:pt>
                <c:pt idx="33" formatCode="0.0">
                  <c:v>21.33111777969485</c:v>
                </c:pt>
                <c:pt idx="34" formatCode="0.0">
                  <c:v>21.811337664739721</c:v>
                </c:pt>
                <c:pt idx="35" formatCode="0.0">
                  <c:v>22.973333952506554</c:v>
                </c:pt>
              </c:numCache>
            </c:numRef>
          </c:val>
          <c:extLst>
            <c:ext xmlns:c16="http://schemas.microsoft.com/office/drawing/2014/chart" uri="{C3380CC4-5D6E-409C-BE32-E72D297353CC}">
              <c16:uniqueId val="{00000018-4392-4960-8DD9-7BF2CCA9F946}"/>
            </c:ext>
          </c:extLst>
        </c:ser>
        <c:dLbls>
          <c:showLegendKey val="0"/>
          <c:showVal val="0"/>
          <c:showCatName val="0"/>
          <c:showSerName val="0"/>
          <c:showPercent val="0"/>
          <c:showBubbleSize val="0"/>
        </c:dLbls>
        <c:axId val="214318592"/>
        <c:axId val="170182336"/>
      </c:areaChart>
      <c:lineChart>
        <c:grouping val="standard"/>
        <c:varyColors val="0"/>
        <c:ser>
          <c:idx val="1"/>
          <c:order val="0"/>
          <c:tx>
            <c:strRef>
              <c:f>'Data Gráfico Energìa (2)'!$B$3</c:f>
              <c:strCache>
                <c:ptCount val="1"/>
                <c:pt idx="0">
                  <c:v>Escenario Ref Nacional (INGEI Nacional+proy)</c:v>
                </c:pt>
              </c:strCache>
            </c:strRef>
          </c:tx>
          <c:spPr>
            <a:ln w="28575" cap="rnd">
              <a:solidFill>
                <a:srgbClr val="001F60"/>
              </a:solidFill>
              <a:round/>
            </a:ln>
            <a:effectLst/>
          </c:spPr>
          <c:marker>
            <c:symbol val="none"/>
          </c:marke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(2)'!$AB$3:$BK$3</c:f>
              <c:numCache>
                <c:formatCode>0</c:formatCode>
                <c:ptCount val="36"/>
                <c:pt idx="0">
                  <c:v>108.24175123606945</c:v>
                </c:pt>
                <c:pt idx="1">
                  <c:v>111.67714841240065</c:v>
                </c:pt>
                <c:pt idx="2">
                  <c:v>108.22328726860306</c:v>
                </c:pt>
                <c:pt idx="3">
                  <c:v>108.6890840561685</c:v>
                </c:pt>
                <c:pt idx="4">
                  <c:v>107.22438392416527</c:v>
                </c:pt>
                <c:pt idx="5">
                  <c:v>105.21807808183324</c:v>
                </c:pt>
                <c:pt idx="6">
                  <c:v>98.636976414544179</c:v>
                </c:pt>
                <c:pt idx="7">
                  <c:v>99.923606264434824</c:v>
                </c:pt>
                <c:pt idx="8">
                  <c:v>101.12516441502569</c:v>
                </c:pt>
                <c:pt idx="9">
                  <c:v>100.97502231787377</c:v>
                </c:pt>
                <c:pt idx="10">
                  <c:v>102.03325779760699</c:v>
                </c:pt>
                <c:pt idx="11">
                  <c:v>102.21031245955191</c:v>
                </c:pt>
                <c:pt idx="12">
                  <c:v>104.43714303093117</c:v>
                </c:pt>
                <c:pt idx="13">
                  <c:v>107.75363051968185</c:v>
                </c:pt>
                <c:pt idx="14">
                  <c:v>109.86346806770081</c:v>
                </c:pt>
                <c:pt idx="15">
                  <c:v>108.26532976185005</c:v>
                </c:pt>
                <c:pt idx="16">
                  <c:v>107.43909195412485</c:v>
                </c:pt>
                <c:pt idx="17">
                  <c:v>107.80553359940421</c:v>
                </c:pt>
                <c:pt idx="18">
                  <c:v>109.64135574788367</c:v>
                </c:pt>
                <c:pt idx="19">
                  <c:v>111.58606377469525</c:v>
                </c:pt>
                <c:pt idx="20">
                  <c:v>113.13166366488257</c:v>
                </c:pt>
                <c:pt idx="21">
                  <c:v>114.33289055717088</c:v>
                </c:pt>
                <c:pt idx="22">
                  <c:v>115.31126220806884</c:v>
                </c:pt>
                <c:pt idx="23">
                  <c:v>116.20403291908899</c:v>
                </c:pt>
                <c:pt idx="24">
                  <c:v>116.34710587106767</c:v>
                </c:pt>
                <c:pt idx="25">
                  <c:v>118.21432120586077</c:v>
                </c:pt>
                <c:pt idx="26">
                  <c:v>119.17380804798451</c:v>
                </c:pt>
                <c:pt idx="27">
                  <c:v>121.09389525500816</c:v>
                </c:pt>
                <c:pt idx="28">
                  <c:v>122.48519703139524</c:v>
                </c:pt>
                <c:pt idx="29">
                  <c:v>123.12722727668438</c:v>
                </c:pt>
                <c:pt idx="30">
                  <c:v>124.73880018395802</c:v>
                </c:pt>
                <c:pt idx="31">
                  <c:v>126.51507777052782</c:v>
                </c:pt>
                <c:pt idx="32">
                  <c:v>127.13371881403312</c:v>
                </c:pt>
                <c:pt idx="33">
                  <c:v>128.23584829178876</c:v>
                </c:pt>
                <c:pt idx="34">
                  <c:v>129.22718172429373</c:v>
                </c:pt>
                <c:pt idx="35">
                  <c:v>129.80510993615459</c:v>
                </c:pt>
              </c:numCache>
            </c:numRef>
          </c:val>
          <c:smooth val="0"/>
          <c:extLst>
            <c:ext xmlns:c16="http://schemas.microsoft.com/office/drawing/2014/chart" uri="{C3380CC4-5D6E-409C-BE32-E72D297353CC}">
              <c16:uniqueId val="{00000019-4392-4960-8DD9-7BF2CCA9F946}"/>
            </c:ext>
          </c:extLst>
        </c:ser>
        <c:ser>
          <c:idx val="0"/>
          <c:order val="25"/>
          <c:tx>
            <c:strRef>
              <c:f>'Data Gráfico Energìa (2)'!$B$32</c:f>
              <c:strCache>
                <c:ptCount val="1"/>
                <c:pt idx="0">
                  <c:v>Emisiones totales con medidas</c:v>
                </c:pt>
              </c:strCache>
            </c:strRef>
          </c:tx>
          <c:spPr>
            <a:ln w="28575">
              <a:solidFill>
                <a:srgbClr val="006765"/>
              </a:solidFill>
            </a:ln>
          </c:spPr>
          <c:marker>
            <c:symbol val="none"/>
          </c:marke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(2)'!$AB$32:$BK$32</c:f>
              <c:numCache>
                <c:formatCode>0</c:formatCode>
                <c:ptCount val="36"/>
                <c:pt idx="0">
                  <c:v>63.269382353666415</c:v>
                </c:pt>
                <c:pt idx="1">
                  <c:v>46.184817708919802</c:v>
                </c:pt>
                <c:pt idx="2">
                  <c:v>59.946006412720216</c:v>
                </c:pt>
                <c:pt idx="3">
                  <c:v>49.881917491279786</c:v>
                </c:pt>
                <c:pt idx="4">
                  <c:v>47.724893715713456</c:v>
                </c:pt>
                <c:pt idx="5">
                  <c:v>41.752290557855602</c:v>
                </c:pt>
                <c:pt idx="6">
                  <c:v>34.796463956973881</c:v>
                </c:pt>
                <c:pt idx="7">
                  <c:v>38.451163234764394</c:v>
                </c:pt>
                <c:pt idx="8">
                  <c:v>42.300931160259616</c:v>
                </c:pt>
                <c:pt idx="9">
                  <c:v>41.051307450224776</c:v>
                </c:pt>
                <c:pt idx="10">
                  <c:v>41.819471144138795</c:v>
                </c:pt>
                <c:pt idx="11">
                  <c:v>40.668881856436116</c:v>
                </c:pt>
                <c:pt idx="12">
                  <c:v>39.79418090310314</c:v>
                </c:pt>
                <c:pt idx="13">
                  <c:v>40.846715603144915</c:v>
                </c:pt>
                <c:pt idx="14">
                  <c:v>38.36882361225895</c:v>
                </c:pt>
                <c:pt idx="15">
                  <c:v>34.291933685903373</c:v>
                </c:pt>
                <c:pt idx="16">
                  <c:v>32.631121304977441</c:v>
                </c:pt>
                <c:pt idx="17">
                  <c:v>32.005184134787513</c:v>
                </c:pt>
                <c:pt idx="18">
                  <c:v>30.072963563900828</c:v>
                </c:pt>
                <c:pt idx="19">
                  <c:v>29.465830611407853</c:v>
                </c:pt>
                <c:pt idx="20">
                  <c:v>26.516280935050929</c:v>
                </c:pt>
                <c:pt idx="21">
                  <c:v>24.171109114204938</c:v>
                </c:pt>
                <c:pt idx="22">
                  <c:v>21.245489316604264</c:v>
                </c:pt>
                <c:pt idx="23">
                  <c:v>20.388914148943627</c:v>
                </c:pt>
                <c:pt idx="24">
                  <c:v>17.51390991790494</c:v>
                </c:pt>
                <c:pt idx="25">
                  <c:v>13.821279738657353</c:v>
                </c:pt>
                <c:pt idx="26">
                  <c:v>11.234651920837052</c:v>
                </c:pt>
                <c:pt idx="27">
                  <c:v>10.334853277821409</c:v>
                </c:pt>
                <c:pt idx="28">
                  <c:v>9.4343833440868252</c:v>
                </c:pt>
                <c:pt idx="29">
                  <c:v>7.4855157494996547</c:v>
                </c:pt>
                <c:pt idx="30">
                  <c:v>6.5439958452015503</c:v>
                </c:pt>
                <c:pt idx="31">
                  <c:v>3.8678944686549244</c:v>
                </c:pt>
                <c:pt idx="32">
                  <c:v>1.9183096914701423</c:v>
                </c:pt>
                <c:pt idx="33">
                  <c:v>1.4198434138319129</c:v>
                </c:pt>
                <c:pt idx="34">
                  <c:v>1.0314027308147615</c:v>
                </c:pt>
                <c:pt idx="35">
                  <c:v>-1.8771285522490189E-2</c:v>
                </c:pt>
              </c:numCache>
            </c:numRef>
          </c:val>
          <c:smooth val="0"/>
          <c:extLst>
            <c:ext xmlns:c16="http://schemas.microsoft.com/office/drawing/2014/chart" uri="{C3380CC4-5D6E-409C-BE32-E72D297353CC}">
              <c16:uniqueId val="{0000001A-4392-4960-8DD9-7BF2CCA9F946}"/>
            </c:ext>
          </c:extLst>
        </c:ser>
        <c:ser>
          <c:idx val="29"/>
          <c:order val="26"/>
          <c:spPr>
            <a:ln w="12700">
              <a:solidFill>
                <a:schemeClr val="tx1">
                  <a:lumMod val="75000"/>
                  <a:lumOff val="25000"/>
                </a:schemeClr>
              </a:solidFill>
            </a:ln>
          </c:spPr>
          <c:marker>
            <c:symbol val="none"/>
          </c:marker>
          <c:cat>
            <c:numRef>
              <c:f>'Data Gráfico Energìa (2)'!$AB$2:$BK$2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1">
                  <c:v>2026</c:v>
                </c:pt>
                <c:pt idx="12">
                  <c:v>2027</c:v>
                </c:pt>
                <c:pt idx="13">
                  <c:v>2028</c:v>
                </c:pt>
                <c:pt idx="14">
                  <c:v>2029</c:v>
                </c:pt>
                <c:pt idx="15">
                  <c:v>2030</c:v>
                </c:pt>
                <c:pt idx="16">
                  <c:v>2031</c:v>
                </c:pt>
                <c:pt idx="17">
                  <c:v>2032</c:v>
                </c:pt>
                <c:pt idx="18">
                  <c:v>2033</c:v>
                </c:pt>
                <c:pt idx="19">
                  <c:v>2034</c:v>
                </c:pt>
                <c:pt idx="21">
                  <c:v>2036</c:v>
                </c:pt>
                <c:pt idx="22">
                  <c:v>2037</c:v>
                </c:pt>
                <c:pt idx="23">
                  <c:v>2038</c:v>
                </c:pt>
                <c:pt idx="24">
                  <c:v>2039</c:v>
                </c:pt>
                <c:pt idx="25">
                  <c:v>2040</c:v>
                </c:pt>
                <c:pt idx="26">
                  <c:v>2041</c:v>
                </c:pt>
                <c:pt idx="27">
                  <c:v>2042</c:v>
                </c:pt>
                <c:pt idx="28">
                  <c:v>2043</c:v>
                </c:pt>
                <c:pt idx="29">
                  <c:v>2044</c:v>
                </c:pt>
                <c:pt idx="31">
                  <c:v>2046</c:v>
                </c:pt>
                <c:pt idx="32">
                  <c:v>2047</c:v>
                </c:pt>
                <c:pt idx="33">
                  <c:v>2048</c:v>
                </c:pt>
                <c:pt idx="34">
                  <c:v>2049</c:v>
                </c:pt>
                <c:pt idx="35">
                  <c:v>2050</c:v>
                </c:pt>
              </c:numCache>
            </c:numRef>
          </c:cat>
          <c:val>
            <c:numRef>
              <c:f>'Data Gráfico Energìa (2)'!$AB$33:$BK$33</c:f>
              <c:numCache>
                <c:formatCode>0</c:formatCode>
                <c:ptCount val="36"/>
                <c:pt idx="0">
                  <c:v>108.07852262245352</c:v>
                </c:pt>
                <c:pt idx="1">
                  <c:v>111.21643281797324</c:v>
                </c:pt>
                <c:pt idx="2">
                  <c:v>107.94557564191591</c:v>
                </c:pt>
                <c:pt idx="3">
                  <c:v>108.34559119515279</c:v>
                </c:pt>
                <c:pt idx="4">
                  <c:v>106.27967725392091</c:v>
                </c:pt>
                <c:pt idx="5">
                  <c:v>103.19910434277811</c:v>
                </c:pt>
                <c:pt idx="6">
                  <c:v>95.990982256850032</c:v>
                </c:pt>
                <c:pt idx="7">
                  <c:v>96.793683535915534</c:v>
                </c:pt>
                <c:pt idx="8">
                  <c:v>97.319756906510548</c:v>
                </c:pt>
                <c:pt idx="9">
                  <c:v>95.35296452724657</c:v>
                </c:pt>
                <c:pt idx="10">
                  <c:v>96.365361330123278</c:v>
                </c:pt>
                <c:pt idx="11">
                  <c:v>95.984548074867234</c:v>
                </c:pt>
                <c:pt idx="12">
                  <c:v>97.494543665474311</c:v>
                </c:pt>
                <c:pt idx="13">
                  <c:v>99.983154180883943</c:v>
                </c:pt>
                <c:pt idx="14">
                  <c:v>98.529326680998651</c:v>
                </c:pt>
                <c:pt idx="15">
                  <c:v>95.763147750222387</c:v>
                </c:pt>
                <c:pt idx="16">
                  <c:v>93.390478876935987</c:v>
                </c:pt>
                <c:pt idx="17">
                  <c:v>92.428436188707366</c:v>
                </c:pt>
                <c:pt idx="18">
                  <c:v>89.647175063027092</c:v>
                </c:pt>
                <c:pt idx="19">
                  <c:v>89.356258513617973</c:v>
                </c:pt>
                <c:pt idx="20">
                  <c:v>86.696373721127301</c:v>
                </c:pt>
                <c:pt idx="21">
                  <c:v>85.535518611564299</c:v>
                </c:pt>
                <c:pt idx="22">
                  <c:v>83.809759692264521</c:v>
                </c:pt>
                <c:pt idx="23">
                  <c:v>83.344913306612426</c:v>
                </c:pt>
                <c:pt idx="24">
                  <c:v>81.013694581071064</c:v>
                </c:pt>
                <c:pt idx="25">
                  <c:v>77.472209886343649</c:v>
                </c:pt>
                <c:pt idx="26">
                  <c:v>74.826294900854592</c:v>
                </c:pt>
                <c:pt idx="27">
                  <c:v>74.523332665731132</c:v>
                </c:pt>
                <c:pt idx="28">
                  <c:v>72.514179039471216</c:v>
                </c:pt>
                <c:pt idx="29">
                  <c:v>71.330259485664826</c:v>
                </c:pt>
                <c:pt idx="30">
                  <c:v>70.762583038739209</c:v>
                </c:pt>
                <c:pt idx="31">
                  <c:v>68.639358922674816</c:v>
                </c:pt>
                <c:pt idx="32">
                  <c:v>67.16477421208387</c:v>
                </c:pt>
                <c:pt idx="33">
                  <c:v>66.492151667933058</c:v>
                </c:pt>
                <c:pt idx="34">
                  <c:v>66.331402730814773</c:v>
                </c:pt>
                <c:pt idx="35">
                  <c:v>64.972278563335806</c:v>
                </c:pt>
              </c:numCache>
            </c:numRef>
          </c:val>
          <c:smooth val="0"/>
          <c:extLst>
            <c:ext xmlns:c16="http://schemas.microsoft.com/office/drawing/2014/chart" uri="{C3380CC4-5D6E-409C-BE32-E72D297353CC}">
              <c16:uniqueId val="{0000001B-4392-4960-8DD9-7BF2CCA9F946}"/>
            </c:ext>
          </c:extLst>
        </c:ser>
        <c:dLbls>
          <c:showLegendKey val="0"/>
          <c:showVal val="0"/>
          <c:showCatName val="0"/>
          <c:showSerName val="0"/>
          <c:showPercent val="0"/>
          <c:showBubbleSize val="0"/>
        </c:dLbls>
        <c:marker val="1"/>
        <c:smooth val="0"/>
        <c:axId val="214318592"/>
        <c:axId val="170182336"/>
      </c:lineChart>
      <c:dateAx>
        <c:axId val="21431859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tailEnd type="triangle"/>
          </a:ln>
          <a:effectLst/>
        </c:spPr>
        <c:txPr>
          <a:bodyPr rot="-60000000" vert="horz"/>
          <a:lstStyle/>
          <a:p>
            <a:pPr>
              <a:defRPr sz="1400">
                <a:solidFill>
                  <a:schemeClr val="bg1">
                    <a:lumMod val="50000"/>
                  </a:schemeClr>
                </a:solidFill>
                <a:latin typeface="Poppins" pitchFamily="2" charset="77"/>
                <a:cs typeface="Poppins" pitchFamily="2" charset="77"/>
              </a:defRPr>
            </a:pPr>
            <a:endParaRPr lang="es-US"/>
          </a:p>
        </c:txPr>
        <c:crossAx val="170182336"/>
        <c:crossesAt val="0"/>
        <c:auto val="0"/>
        <c:lblOffset val="100"/>
        <c:baseTimeUnit val="days"/>
        <c:majorUnit val="10"/>
        <c:minorUnit val="5"/>
      </c:dateAx>
      <c:valAx>
        <c:axId val="170182336"/>
        <c:scaling>
          <c:orientation val="minMax"/>
          <c:max val="131"/>
          <c:min val="0"/>
        </c:scaling>
        <c:delete val="0"/>
        <c:axPos val="l"/>
        <c:title>
          <c:tx>
            <c:rich>
              <a:bodyPr rot="0"/>
              <a:lstStyle/>
              <a:p>
                <a:pPr>
                  <a:defRPr sz="1400" b="0">
                    <a:solidFill>
                      <a:schemeClr val="bg1">
                        <a:lumMod val="50000"/>
                      </a:schemeClr>
                    </a:solidFill>
                    <a:latin typeface="Poppins" pitchFamily="2" charset="77"/>
                    <a:cs typeface="Poppins" pitchFamily="2" charset="77"/>
                  </a:defRPr>
                </a:pPr>
                <a:r>
                  <a:rPr lang="es-CL" sz="1400" b="0">
                    <a:solidFill>
                      <a:schemeClr val="bg1">
                        <a:lumMod val="50000"/>
                      </a:schemeClr>
                    </a:solidFill>
                    <a:latin typeface="Poppins" pitchFamily="2" charset="77"/>
                    <a:cs typeface="Poppins" pitchFamily="2" charset="77"/>
                  </a:rPr>
                  <a:t>MM tonCO2</a:t>
                </a:r>
                <a:r>
                  <a:rPr lang="es-CL" sz="1400" b="0" baseline="-25000">
                    <a:solidFill>
                      <a:schemeClr val="bg1">
                        <a:lumMod val="50000"/>
                      </a:schemeClr>
                    </a:solidFill>
                    <a:latin typeface="Poppins" pitchFamily="2" charset="77"/>
                    <a:cs typeface="Poppins" pitchFamily="2" charset="77"/>
                  </a:rPr>
                  <a:t>e</a:t>
                </a:r>
              </a:p>
            </c:rich>
          </c:tx>
          <c:layout>
            <c:manualLayout>
              <c:xMode val="edge"/>
              <c:yMode val="edge"/>
              <c:x val="8.6925176134358309E-2"/>
              <c:y val="8.6138371064019045E-2"/>
            </c:manualLayout>
          </c:layout>
          <c:overlay val="0"/>
          <c:spPr>
            <a:noFill/>
            <a:ln>
              <a:noFill/>
            </a:ln>
            <a:effectLst/>
          </c:spPr>
        </c:title>
        <c:numFmt formatCode="0" sourceLinked="0"/>
        <c:majorTickMark val="out"/>
        <c:minorTickMark val="none"/>
        <c:tickLblPos val="nextTo"/>
        <c:spPr>
          <a:noFill/>
          <a:ln w="12700">
            <a:solidFill>
              <a:srgbClr val="7F7F7F"/>
            </a:solidFill>
            <a:headEnd type="none"/>
            <a:tailEnd type="triangle"/>
          </a:ln>
          <a:effectLst/>
        </c:spPr>
        <c:txPr>
          <a:bodyPr rot="-60000000" vert="horz"/>
          <a:lstStyle/>
          <a:p>
            <a:pPr>
              <a:defRPr sz="1600">
                <a:solidFill>
                  <a:schemeClr val="bg1">
                    <a:lumMod val="50000"/>
                  </a:schemeClr>
                </a:solidFill>
                <a:latin typeface="Poppins" pitchFamily="2" charset="77"/>
                <a:cs typeface="Poppins" pitchFamily="2" charset="77"/>
              </a:defRPr>
            </a:pPr>
            <a:endParaRPr lang="es-US"/>
          </a:p>
        </c:txPr>
        <c:crossAx val="214318592"/>
        <c:crosses val="autoZero"/>
        <c:crossBetween val="between"/>
        <c:majorUnit val="40"/>
      </c:valAx>
      <c:spPr>
        <a:noFill/>
        <a:ln>
          <a:noFill/>
        </a:ln>
        <a:effectLst/>
      </c:spPr>
    </c:plotArea>
    <c:plotVisOnly val="1"/>
    <c:dispBlanksAs val="zero"/>
    <c:showDLblsOverMax val="0"/>
  </c:chart>
  <c:spPr>
    <a:noFill/>
    <a:ln w="9525" cap="flat" cmpd="sng" algn="ctr">
      <a:noFill/>
      <a:round/>
    </a:ln>
    <a:effectLst/>
  </c:spPr>
  <c:txPr>
    <a:bodyPr/>
    <a:lstStyle/>
    <a:p>
      <a:pPr>
        <a:defRPr sz="1200">
          <a:solidFill>
            <a:schemeClr val="bg1">
              <a:lumMod val="50000"/>
            </a:schemeClr>
          </a:solidFill>
        </a:defRPr>
      </a:pPr>
      <a:endParaRPr lang="es-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CCD873-4C9F-4846-8F05-969FBC118B2E}" type="datetimeFigureOut">
              <a:rPr lang="es-CL" smtClean="0"/>
              <a:t>18-08-2022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61C58-55A5-4BFF-A655-907D4D0E5019}" type="slidenum">
              <a:rPr lang="es-CL" smtClean="0"/>
              <a:t>‹Nº›</a:t>
            </a:fld>
            <a:endParaRPr lang="es-CL"/>
          </a:p>
        </p:txBody>
      </p:sp>
    </p:spTree>
    <p:extLst>
      <p:ext uri="{BB962C8B-B14F-4D97-AF65-F5344CB8AC3E}">
        <p14:creationId xmlns:p14="http://schemas.microsoft.com/office/powerpoint/2010/main" val="1240367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3</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12</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14</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16</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17</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18</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err="1">
                <a:cs typeface="Calibri"/>
              </a:rPr>
              <a:t>Incluir</a:t>
            </a:r>
            <a:r>
              <a:rPr lang="en-US">
                <a:cs typeface="Calibri"/>
              </a:rPr>
              <a:t> </a:t>
            </a:r>
            <a:r>
              <a:rPr lang="en-US" err="1">
                <a:cs typeface="Calibri"/>
              </a:rPr>
              <a:t>reporte</a:t>
            </a:r>
            <a:r>
              <a:rPr lang="en-US">
                <a:cs typeface="Calibri"/>
              </a:rPr>
              <a:t> de </a:t>
            </a:r>
            <a:r>
              <a:rPr lang="en-US" err="1">
                <a:cs typeface="Calibri"/>
              </a:rPr>
              <a:t>ministerios</a:t>
            </a:r>
            <a:r>
              <a:rPr lang="en-US">
                <a:cs typeface="Calibri"/>
              </a:rPr>
              <a:t>  ante </a:t>
            </a:r>
            <a:r>
              <a:rPr lang="en-US" err="1">
                <a:cs typeface="Calibri"/>
              </a:rPr>
              <a:t>congreso</a:t>
            </a:r>
          </a:p>
        </p:txBody>
      </p:sp>
      <p:sp>
        <p:nvSpPr>
          <p:cNvPr id="4" name="Slide Number Placeholder 3"/>
          <p:cNvSpPr>
            <a:spLocks noGrp="1"/>
          </p:cNvSpPr>
          <p:nvPr>
            <p:ph type="sldNum" sz="quarter" idx="5"/>
          </p:nvPr>
        </p:nvSpPr>
        <p:spPr/>
        <p:txBody>
          <a:bodyPr/>
          <a:lstStyle/>
          <a:p>
            <a:fld id="{43461C58-55A5-4BFF-A655-907D4D0E5019}" type="slidenum">
              <a:rPr lang="es-CL" smtClean="0"/>
              <a:t>42</a:t>
            </a:fld>
            <a:endParaRPr lang="es-CL"/>
          </a:p>
        </p:txBody>
      </p:sp>
    </p:spTree>
    <p:extLst>
      <p:ext uri="{BB962C8B-B14F-4D97-AF65-F5344CB8AC3E}">
        <p14:creationId xmlns:p14="http://schemas.microsoft.com/office/powerpoint/2010/main" val="26304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4</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5</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6</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7</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8</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9</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10</a:t>
            </a:fld>
            <a:endParaRPr lang="es-CL"/>
          </a:p>
        </p:txBody>
      </p:sp>
    </p:spTree>
    <p:extLst>
      <p:ext uri="{BB962C8B-B14F-4D97-AF65-F5344CB8AC3E}">
        <p14:creationId xmlns:p14="http://schemas.microsoft.com/office/powerpoint/2010/main" val="38164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kern="1200" dirty="0">
                <a:solidFill>
                  <a:schemeClr val="tx1"/>
                </a:solidFill>
                <a:effectLst/>
                <a:latin typeface="+mn-lt"/>
                <a:ea typeface="+mn-ea"/>
                <a:cs typeface="+mn-cs"/>
              </a:rPr>
              <a:t>La transición energética hacia las energías renovables comenzó en nuestro país hace algunos años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implica que vamos a dejar de utilizar combustibles fósiles, como el carbón, el gas y el petróleo como fuentes de energía, para pasar a utilizar energías limpias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Esto es un gran hito como país porque nosotros no poseemos grandes reservas de combustibles fósiles y por eso prácticamente todo lo que utilizamos tenemos que importarlo, lo que representa una desventaja para nosotros que vamos a dejar atrás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cambio, tenemos disponibles grandes cantidades de radiación solar, lugares con buenos vientos, cursos de agua caudalosos, y energía de la tierra la cadena volcánica de los Andes. Incluso tenemos una gran costa que en el futuro nos podría brindar una insuperable fuente de energía mareomotriz. Esos recursos energéticos nos posicionan como uno de los países con más posibilidades de exportar energía verde.</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no solo está ocurriendo en Chile, si no que es además indispensable a nivel mundial, porque es urgente frenar las emisiones de gases de efecto invernadero, que ocasiona la utilización de combustibles fósiles para generar energía. Chile quiere transformarse en un líder mundial de esta transición, para empujar a los demás países a seguirlo.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Esta transición entonces es una necesidad y a la vez una oportunidad para nuestro país.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es verdad que ya hemos comenzado a avanzar en que la cantidad de electricidad que generamos con fuentes renovables no convencionales en la última década, que aumentó a un 20% del total, pero todavía falta mucho.</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En los próximos años vamos a cambiar la forma en que nos transportamos, porque los autos y medios de transporte serán eléctricos, la forma en que nos calefaccionamos y cocinamos, y los trabajos de muchas personas. Ese cambio va a ocurrir porque cambiaremos la energía que utilizamos proveniente de combustibles fósiles por fuentes renovables que no generan emisiones. Esta transición va a significar entonces un gran cambio en el transporte, la industria, el comercio, las edificaciones y en la vida de todas las personas.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Y no va a ser fácil, porque para que este cambio ocurra vamos a necesitar muchas cosas. Necesitaremos nuevas plantas generadoras, adaptar nuestros sistemas al transporte y uso de nuevas energías, generar capacidad de almacenamiento de energía porque los recursos renovables son variables, vamos a tener que adecuar las leyes y regulaciones que rigen el sistema energético, y vamos a tener que adaptar nuestro comportamiento a nuevas tecnologías.</a:t>
            </a:r>
            <a:endParaRPr lang="x-none" sz="1200" kern="120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deseamos llegar a ser carbono neutrales al 2050 como nos hemos propuesto, tendremos que apurar el tranco en el camino de implementación de estos cambios. No hay tiempo que perder y hay que ponerse manos a la obra YA!</a:t>
            </a:r>
            <a:endParaRPr lang="x-none" sz="1200" kern="120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22420E59-076C-854D-891D-EE664767D57F}" type="slidenum">
              <a:rPr lang="es-CL" smtClean="0"/>
              <a:t>11</a:t>
            </a:fld>
            <a:endParaRPr lang="es-CL"/>
          </a:p>
        </p:txBody>
      </p:sp>
    </p:spTree>
    <p:extLst>
      <p:ext uri="{BB962C8B-B14F-4D97-AF65-F5344CB8AC3E}">
        <p14:creationId xmlns:p14="http://schemas.microsoft.com/office/powerpoint/2010/main" val="3816459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8F61A-DDB4-724A-8E44-DB195E512D2B}"/>
              </a:ext>
            </a:extLst>
          </p:cNvPr>
          <p:cNvSpPr>
            <a:spLocks noGrp="1"/>
          </p:cNvSpPr>
          <p:nvPr>
            <p:ph type="ctrTitle" hasCustomPrompt="1"/>
          </p:nvPr>
        </p:nvSpPr>
        <p:spPr>
          <a:xfrm>
            <a:off x="1524000" y="1331494"/>
            <a:ext cx="9144000" cy="1528763"/>
          </a:xfrm>
        </p:spPr>
        <p:txBody>
          <a:bodyPr anchor="b">
            <a:normAutofit/>
          </a:bodyPr>
          <a:lstStyle>
            <a:lvl1pPr algn="ctr">
              <a:defRPr sz="9600"/>
            </a:lvl1pPr>
          </a:lstStyle>
          <a:p>
            <a:r>
              <a:rPr lang="es-MX"/>
              <a:t>Título principal</a:t>
            </a:r>
            <a:endParaRPr lang="es-CL"/>
          </a:p>
        </p:txBody>
      </p:sp>
      <p:pic>
        <p:nvPicPr>
          <p:cNvPr id="4" name="Imagen 3">
            <a:extLst>
              <a:ext uri="{FF2B5EF4-FFF2-40B4-BE49-F238E27FC236}">
                <a16:creationId xmlns:a16="http://schemas.microsoft.com/office/drawing/2014/main" id="{A58AA69E-5F3A-944F-9260-19200C0F94C5}"/>
              </a:ext>
            </a:extLst>
          </p:cNvPr>
          <p:cNvPicPr>
            <a:picLocks noChangeAspect="1"/>
          </p:cNvPicPr>
          <p:nvPr userDrawn="1"/>
        </p:nvPicPr>
        <p:blipFill>
          <a:blip r:embed="rId2"/>
          <a:stretch>
            <a:fillRect/>
          </a:stretch>
        </p:blipFill>
        <p:spPr>
          <a:xfrm>
            <a:off x="-359311" y="3283353"/>
            <a:ext cx="12910622" cy="3857998"/>
          </a:xfrm>
          <a:prstGeom prst="rect">
            <a:avLst/>
          </a:prstGeom>
        </p:spPr>
      </p:pic>
    </p:spTree>
    <p:extLst>
      <p:ext uri="{BB962C8B-B14F-4D97-AF65-F5344CB8AC3E}">
        <p14:creationId xmlns:p14="http://schemas.microsoft.com/office/powerpoint/2010/main" val="227359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EF1B0A9-FF5D-4AC1-9346-50E9A0AD5691}"/>
              </a:ext>
            </a:extLst>
          </p:cNvPr>
          <p:cNvSpPr>
            <a:spLocks noGrp="1"/>
          </p:cNvSpPr>
          <p:nvPr>
            <p:ph type="dt" sz="half" idx="10"/>
          </p:nvPr>
        </p:nvSpPr>
        <p:spPr/>
        <p:txBody>
          <a:bodyPr/>
          <a:lstStyle/>
          <a:p>
            <a:fld id="{98A90141-643D-444B-B2AC-F132DBAF413F}" type="datetimeFigureOut">
              <a:rPr lang="es-CL" smtClean="0"/>
              <a:t>18-08-2022</a:t>
            </a:fld>
            <a:endParaRPr lang="es-CL"/>
          </a:p>
        </p:txBody>
      </p:sp>
      <p:sp>
        <p:nvSpPr>
          <p:cNvPr id="3" name="Marcador de pie de página 2">
            <a:extLst>
              <a:ext uri="{FF2B5EF4-FFF2-40B4-BE49-F238E27FC236}">
                <a16:creationId xmlns:a16="http://schemas.microsoft.com/office/drawing/2014/main" id="{76C06B53-1214-424E-8049-37037A02A0C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A0CC1C4B-1726-4E4D-8880-5E6B275A0727}"/>
              </a:ext>
            </a:extLst>
          </p:cNvPr>
          <p:cNvSpPr>
            <a:spLocks noGrp="1"/>
          </p:cNvSpPr>
          <p:nvPr>
            <p:ph type="sldNum" sz="quarter" idx="12"/>
          </p:nvPr>
        </p:nvSpPr>
        <p:spPr/>
        <p:txBody>
          <a:bodyPr/>
          <a:lstStyle/>
          <a:p>
            <a:fld id="{D7D97CAE-ABF7-437F-A492-B490411E0294}" type="slidenum">
              <a:rPr lang="es-CL" smtClean="0"/>
              <a:t>‹Nº›</a:t>
            </a:fld>
            <a:endParaRPr lang="es-CL"/>
          </a:p>
        </p:txBody>
      </p:sp>
    </p:spTree>
    <p:extLst>
      <p:ext uri="{BB962C8B-B14F-4D97-AF65-F5344CB8AC3E}">
        <p14:creationId xmlns:p14="http://schemas.microsoft.com/office/powerpoint/2010/main" val="971450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5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A59ED450-F01D-4B8F-80BD-6D5BD8D76AD8}" type="datetimeFigureOut">
              <a:rPr lang="es-CL" smtClean="0"/>
              <a:t>18-08-2022</a:t>
            </a:fld>
            <a:endParaRPr lang="es-C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18F0CD1B-328B-4630-AC80-81C2E09A82B0}" type="slidenum">
              <a:rPr lang="es-CL" smtClean="0"/>
              <a:t>‹Nº›</a:t>
            </a:fld>
            <a:endParaRPr lang="es-CL"/>
          </a:p>
        </p:txBody>
      </p:sp>
    </p:spTree>
    <p:extLst>
      <p:ext uri="{BB962C8B-B14F-4D97-AF65-F5344CB8AC3E}">
        <p14:creationId xmlns:p14="http://schemas.microsoft.com/office/powerpoint/2010/main" val="5495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9" name="Marcador de contenido 2">
            <a:extLst>
              <a:ext uri="{FF2B5EF4-FFF2-40B4-BE49-F238E27FC236}">
                <a16:creationId xmlns:a16="http://schemas.microsoft.com/office/drawing/2014/main" id="{1D965C1A-809E-4452-8BDD-481A3101BEBE}"/>
              </a:ext>
            </a:extLst>
          </p:cNvPr>
          <p:cNvSpPr>
            <a:spLocks noGrp="1"/>
          </p:cNvSpPr>
          <p:nvPr>
            <p:ph idx="1"/>
          </p:nvPr>
        </p:nvSpPr>
        <p:spPr>
          <a:xfrm>
            <a:off x="371475" y="838204"/>
            <a:ext cx="11449051" cy="2230434"/>
          </a:xfrm>
        </p:spPr>
        <p:txBody>
          <a:bodyPr vert="horz" lIns="91440" tIns="45720" rIns="91440" bIns="45720" rtlCol="0">
            <a:normAutofit/>
          </a:bodyPr>
          <a:lstStyle>
            <a:lvl1pPr>
              <a:defRPr lang="es-ES" sz="1198">
                <a:latin typeface="+mj-lt"/>
              </a:defRPr>
            </a:lvl1pPr>
            <a:lvl2pPr>
              <a:defRPr lang="es-ES" sz="1198">
                <a:latin typeface="+mj-lt"/>
              </a:defRPr>
            </a:lvl2pPr>
            <a:lvl3pPr>
              <a:defRPr lang="es-ES" sz="1027">
                <a:latin typeface="gobCL" pitchFamily="50" charset="0"/>
              </a:defRPr>
            </a:lvl3pPr>
            <a:lvl4pPr>
              <a:defRPr lang="es-ES" sz="1027">
                <a:latin typeface="gobCL" pitchFamily="50" charset="0"/>
              </a:defRPr>
            </a:lvl4pPr>
            <a:lvl5pPr>
              <a:defRPr lang="en-US" sz="1027">
                <a:latin typeface="gobCL" pitchFamily="50" charset="0"/>
              </a:defRPr>
            </a:lvl5pPr>
          </a:lstStyle>
          <a:p>
            <a:pPr marL="154832" lvl="0" indent="-154832">
              <a:buFont typeface="Wingdings" panose="05000000000000000000" pitchFamily="2" charset="2"/>
              <a:buChar char="§"/>
            </a:pPr>
            <a:r>
              <a:rPr lang="es-ES"/>
              <a:t>Haga clic para modificar los estilos de texto del patrón</a:t>
            </a:r>
          </a:p>
          <a:p>
            <a:pPr marL="309664" lvl="1" indent="-154832">
              <a:buFont typeface="gobCL" pitchFamily="50" charset="0"/>
              <a:buChar char="—"/>
            </a:pPr>
            <a:r>
              <a:rPr lang="es-ES"/>
              <a:t>Segundo nivel</a:t>
            </a:r>
          </a:p>
        </p:txBody>
      </p:sp>
      <p:sp>
        <p:nvSpPr>
          <p:cNvPr id="21" name="Título 1">
            <a:extLst>
              <a:ext uri="{FF2B5EF4-FFF2-40B4-BE49-F238E27FC236}">
                <a16:creationId xmlns:a16="http://schemas.microsoft.com/office/drawing/2014/main" id="{F7C5986E-F3A7-4B6F-942F-42A50FCC8FFA}"/>
              </a:ext>
            </a:extLst>
          </p:cNvPr>
          <p:cNvSpPr>
            <a:spLocks noGrp="1"/>
          </p:cNvSpPr>
          <p:nvPr>
            <p:ph type="title"/>
          </p:nvPr>
        </p:nvSpPr>
        <p:spPr>
          <a:xfrm>
            <a:off x="371476" y="368301"/>
            <a:ext cx="11449049" cy="396875"/>
          </a:xfrm>
        </p:spPr>
        <p:txBody>
          <a:bodyPr vert="horz" lIns="91440" tIns="45720" rIns="91440" bIns="45720" rtlCol="0" anchor="t">
            <a:normAutofit/>
          </a:bodyPr>
          <a:lstStyle>
            <a:lvl1pPr>
              <a:defRPr lang="en-US" sz="1540" b="1" dirty="0">
                <a:latin typeface="+mj-lt"/>
              </a:defRPr>
            </a:lvl1pPr>
          </a:lstStyle>
          <a:p>
            <a:pPr lvl="0"/>
            <a:r>
              <a:rPr lang="es-ES"/>
              <a:t>Haga clic para modificar el estilo de título del patrón</a:t>
            </a:r>
            <a:endParaRPr lang="en-US"/>
          </a:p>
        </p:txBody>
      </p:sp>
    </p:spTree>
    <p:extLst>
      <p:ext uri="{BB962C8B-B14F-4D97-AF65-F5344CB8AC3E}">
        <p14:creationId xmlns:p14="http://schemas.microsoft.com/office/powerpoint/2010/main" val="3340569739"/>
      </p:ext>
    </p:extLst>
  </p:cSld>
  <p:clrMapOvr>
    <a:masterClrMapping/>
  </p:clrMapOvr>
  <p:extLst>
    <p:ext uri="{DCECCB84-F9BA-43D5-87BE-67443E8EF086}">
      <p15:sldGuideLst xmlns:p15="http://schemas.microsoft.com/office/powerpoint/2012/main">
        <p15:guide id="1" orient="horz" pos="4065">
          <p15:clr>
            <a:srgbClr val="FBAE40"/>
          </p15:clr>
        </p15:guide>
        <p15:guide id="2" pos="234">
          <p15:clr>
            <a:srgbClr val="FBAE40"/>
          </p15:clr>
        </p15:guide>
        <p15:guide id="3" pos="7446">
          <p15:clr>
            <a:srgbClr val="FBAE40"/>
          </p15:clr>
        </p15:guide>
        <p15:guide id="4" pos="3931">
          <p15:clr>
            <a:srgbClr val="FBAE40"/>
          </p15:clr>
        </p15:guide>
        <p15:guide id="5" pos="3749">
          <p15:clr>
            <a:srgbClr val="FBAE40"/>
          </p15:clr>
        </p15:guide>
        <p15:guide id="6" orient="horz" pos="232">
          <p15:clr>
            <a:srgbClr val="FBAE40"/>
          </p15:clr>
        </p15:guide>
        <p15:guide id="7" orient="horz" pos="527">
          <p15:clr>
            <a:srgbClr val="FBAE40"/>
          </p15:clr>
        </p15:guide>
        <p15:guide id="8" orient="horz" pos="19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475400"/>
            <a:ext cx="10972801" cy="1143000"/>
          </a:xfrm>
        </p:spPr>
        <p:txBody>
          <a:bodyPr anchor="t">
            <a:normAutofit/>
          </a:bodyPr>
          <a:lstStyle>
            <a:lvl1pPr algn="l">
              <a:defRPr sz="281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270631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8F61A-DDB4-724A-8E44-DB195E512D2B}"/>
              </a:ext>
            </a:extLst>
          </p:cNvPr>
          <p:cNvSpPr>
            <a:spLocks noGrp="1"/>
          </p:cNvSpPr>
          <p:nvPr>
            <p:ph type="ctrTitle" hasCustomPrompt="1"/>
          </p:nvPr>
        </p:nvSpPr>
        <p:spPr>
          <a:xfrm>
            <a:off x="601579" y="729914"/>
            <a:ext cx="3818021" cy="1788696"/>
          </a:xfrm>
        </p:spPr>
        <p:txBody>
          <a:bodyPr anchor="b">
            <a:normAutofit/>
          </a:bodyPr>
          <a:lstStyle>
            <a:lvl1pPr algn="l">
              <a:defRPr sz="6000"/>
            </a:lvl1pPr>
          </a:lstStyle>
          <a:p>
            <a:r>
              <a:rPr lang="es-MX"/>
              <a:t>Título principal</a:t>
            </a:r>
            <a:endParaRPr lang="es-CL"/>
          </a:p>
        </p:txBody>
      </p:sp>
      <p:sp>
        <p:nvSpPr>
          <p:cNvPr id="9" name="Marcador de posición de imagen 8">
            <a:extLst>
              <a:ext uri="{FF2B5EF4-FFF2-40B4-BE49-F238E27FC236}">
                <a16:creationId xmlns:a16="http://schemas.microsoft.com/office/drawing/2014/main" id="{3CA510CE-A06E-F64E-9FC8-D5C51D723C6D}"/>
              </a:ext>
            </a:extLst>
          </p:cNvPr>
          <p:cNvSpPr>
            <a:spLocks noGrp="1"/>
          </p:cNvSpPr>
          <p:nvPr>
            <p:ph type="pic" sz="quarter" idx="11"/>
          </p:nvPr>
        </p:nvSpPr>
        <p:spPr>
          <a:xfrm>
            <a:off x="4884403" y="729914"/>
            <a:ext cx="6706018" cy="5534192"/>
          </a:xfrm>
          <a:prstGeom prst="rect">
            <a:avLst/>
          </a:prstGeom>
        </p:spPr>
        <p:txBody>
          <a:bodyPr/>
          <a:lstStyle>
            <a:lvl1pPr marL="0" indent="0">
              <a:buNone/>
              <a:defRPr/>
            </a:lvl1pPr>
          </a:lstStyle>
          <a:p>
            <a:r>
              <a:rPr lang="es-ES"/>
              <a:t>Haga clic en el icono para agregar una imagen</a:t>
            </a:r>
            <a:endParaRPr lang="es-CL"/>
          </a:p>
        </p:txBody>
      </p:sp>
      <p:sp>
        <p:nvSpPr>
          <p:cNvPr id="12" name="Marcador de texto 11">
            <a:extLst>
              <a:ext uri="{FF2B5EF4-FFF2-40B4-BE49-F238E27FC236}">
                <a16:creationId xmlns:a16="http://schemas.microsoft.com/office/drawing/2014/main" id="{9C10BB47-4A74-7E4C-812E-C55A87910F25}"/>
              </a:ext>
            </a:extLst>
          </p:cNvPr>
          <p:cNvSpPr>
            <a:spLocks noGrp="1"/>
          </p:cNvSpPr>
          <p:nvPr>
            <p:ph type="body" sz="quarter" idx="12" hasCustomPrompt="1"/>
          </p:nvPr>
        </p:nvSpPr>
        <p:spPr>
          <a:xfrm>
            <a:off x="601663" y="2622550"/>
            <a:ext cx="3817937" cy="3216776"/>
          </a:xfrm>
          <a:prstGeom prst="rect">
            <a:avLst/>
          </a:prstGeom>
        </p:spPr>
        <p:txBody>
          <a:bodyPr/>
          <a:lstStyle>
            <a:lvl1pPr marL="0" indent="0">
              <a:buNone/>
              <a:defRPr sz="2000"/>
            </a:lvl1pPr>
          </a:lstStyle>
          <a:p>
            <a:pPr lvl="0"/>
            <a:r>
              <a:rPr lang="es-MX"/>
              <a:t>Lorem Ipsum is simply dummy text of the printing and typesetting industry. Lorem Ipsum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283834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8F61A-DDB4-724A-8E44-DB195E512D2B}"/>
              </a:ext>
            </a:extLst>
          </p:cNvPr>
          <p:cNvSpPr>
            <a:spLocks noGrp="1"/>
          </p:cNvSpPr>
          <p:nvPr>
            <p:ph type="ctrTitle" hasCustomPrompt="1"/>
          </p:nvPr>
        </p:nvSpPr>
        <p:spPr>
          <a:xfrm>
            <a:off x="1736558" y="505324"/>
            <a:ext cx="8718884" cy="753981"/>
          </a:xfrm>
        </p:spPr>
        <p:txBody>
          <a:bodyPr anchor="b">
            <a:normAutofit/>
          </a:bodyPr>
          <a:lstStyle>
            <a:lvl1pPr algn="ctr">
              <a:defRPr sz="4800"/>
            </a:lvl1pPr>
          </a:lstStyle>
          <a:p>
            <a:r>
              <a:rPr lang="es-MX"/>
              <a:t>Título principal</a:t>
            </a:r>
            <a:endParaRPr lang="es-CL"/>
          </a:p>
        </p:txBody>
      </p:sp>
      <p:sp>
        <p:nvSpPr>
          <p:cNvPr id="4" name="Marcador de posición de imagen 3">
            <a:extLst>
              <a:ext uri="{FF2B5EF4-FFF2-40B4-BE49-F238E27FC236}">
                <a16:creationId xmlns:a16="http://schemas.microsoft.com/office/drawing/2014/main" id="{2FE8F4C0-ACBB-5441-8874-BFD6BA6C1572}"/>
              </a:ext>
            </a:extLst>
          </p:cNvPr>
          <p:cNvSpPr>
            <a:spLocks noGrp="1"/>
          </p:cNvSpPr>
          <p:nvPr>
            <p:ph type="pic" sz="quarter" idx="10"/>
          </p:nvPr>
        </p:nvSpPr>
        <p:spPr>
          <a:xfrm>
            <a:off x="1736558" y="1676234"/>
            <a:ext cx="2791327" cy="2663825"/>
          </a:xfrm>
          <a:prstGeom prst="rect">
            <a:avLst/>
          </a:prstGeom>
        </p:spPr>
        <p:txBody>
          <a:bodyPr/>
          <a:lstStyle>
            <a:lvl1pPr marL="0" indent="0">
              <a:buNone/>
              <a:defRPr/>
            </a:lvl1pPr>
          </a:lstStyle>
          <a:p>
            <a:r>
              <a:rPr lang="es-ES"/>
              <a:t>Haga clic en el icono para agregar una imagen</a:t>
            </a:r>
            <a:endParaRPr lang="es-CL"/>
          </a:p>
        </p:txBody>
      </p:sp>
      <p:sp>
        <p:nvSpPr>
          <p:cNvPr id="7" name="Marcador de posición de imagen 3">
            <a:extLst>
              <a:ext uri="{FF2B5EF4-FFF2-40B4-BE49-F238E27FC236}">
                <a16:creationId xmlns:a16="http://schemas.microsoft.com/office/drawing/2014/main" id="{A586DD2C-0602-264A-96EC-B148C1616398}"/>
              </a:ext>
            </a:extLst>
          </p:cNvPr>
          <p:cNvSpPr>
            <a:spLocks noGrp="1"/>
          </p:cNvSpPr>
          <p:nvPr>
            <p:ph type="pic" sz="quarter" idx="11"/>
          </p:nvPr>
        </p:nvSpPr>
        <p:spPr>
          <a:xfrm>
            <a:off x="4704347" y="1676234"/>
            <a:ext cx="2791327" cy="2663825"/>
          </a:xfrm>
          <a:prstGeom prst="rect">
            <a:avLst/>
          </a:prstGeom>
        </p:spPr>
        <p:txBody>
          <a:bodyPr/>
          <a:lstStyle>
            <a:lvl1pPr marL="0" indent="0">
              <a:buNone/>
              <a:defRPr/>
            </a:lvl1pPr>
          </a:lstStyle>
          <a:p>
            <a:r>
              <a:rPr lang="es-ES"/>
              <a:t>Haga clic en el icono para agregar una imagen</a:t>
            </a:r>
            <a:endParaRPr lang="es-CL"/>
          </a:p>
        </p:txBody>
      </p:sp>
      <p:sp>
        <p:nvSpPr>
          <p:cNvPr id="8" name="Marcador de posición de imagen 3">
            <a:extLst>
              <a:ext uri="{FF2B5EF4-FFF2-40B4-BE49-F238E27FC236}">
                <a16:creationId xmlns:a16="http://schemas.microsoft.com/office/drawing/2014/main" id="{5B45555A-95D6-5A4E-9A90-89ABE881350F}"/>
              </a:ext>
            </a:extLst>
          </p:cNvPr>
          <p:cNvSpPr>
            <a:spLocks noGrp="1"/>
          </p:cNvSpPr>
          <p:nvPr>
            <p:ph type="pic" sz="quarter" idx="12"/>
          </p:nvPr>
        </p:nvSpPr>
        <p:spPr>
          <a:xfrm>
            <a:off x="7664115" y="1676234"/>
            <a:ext cx="2791327" cy="2663825"/>
          </a:xfrm>
          <a:prstGeom prst="rect">
            <a:avLst/>
          </a:prstGeom>
        </p:spPr>
        <p:txBody>
          <a:bodyPr/>
          <a:lstStyle>
            <a:lvl1pPr marL="0" indent="0">
              <a:buNone/>
              <a:defRPr/>
            </a:lvl1pPr>
          </a:lstStyle>
          <a:p>
            <a:r>
              <a:rPr lang="es-ES"/>
              <a:t>Haga clic en el icono para agregar una imagen</a:t>
            </a:r>
            <a:endParaRPr lang="es-CL"/>
          </a:p>
        </p:txBody>
      </p:sp>
      <p:sp>
        <p:nvSpPr>
          <p:cNvPr id="10" name="Marcador de texto 9">
            <a:extLst>
              <a:ext uri="{FF2B5EF4-FFF2-40B4-BE49-F238E27FC236}">
                <a16:creationId xmlns:a16="http://schemas.microsoft.com/office/drawing/2014/main" id="{BD48E9F5-EF6D-434D-AF37-349A023CD71E}"/>
              </a:ext>
            </a:extLst>
          </p:cNvPr>
          <p:cNvSpPr>
            <a:spLocks noGrp="1"/>
          </p:cNvSpPr>
          <p:nvPr>
            <p:ph type="body" sz="quarter" idx="13" hasCustomPrompt="1"/>
          </p:nvPr>
        </p:nvSpPr>
        <p:spPr>
          <a:xfrm>
            <a:off x="1736725" y="5197808"/>
            <a:ext cx="2790825" cy="986005"/>
          </a:xfrm>
          <a:prstGeom prst="rect">
            <a:avLst/>
          </a:prstGeom>
        </p:spPr>
        <p:txBody>
          <a:bodyPr/>
          <a:lstStyle>
            <a:lvl1pPr marL="0" indent="0">
              <a:buNone/>
              <a:defRPr sz="1800"/>
            </a:lvl1pPr>
          </a:lstStyle>
          <a:p>
            <a:pPr lvl="0"/>
            <a:r>
              <a:rPr lang="es-MX"/>
              <a:t>Lorem Ipsum is simply dummy text of the printing and typesetting industry.</a:t>
            </a:r>
            <a:endParaRPr lang="es-CL"/>
          </a:p>
        </p:txBody>
      </p:sp>
      <p:sp>
        <p:nvSpPr>
          <p:cNvPr id="12" name="Marcador de texto 11">
            <a:extLst>
              <a:ext uri="{FF2B5EF4-FFF2-40B4-BE49-F238E27FC236}">
                <a16:creationId xmlns:a16="http://schemas.microsoft.com/office/drawing/2014/main" id="{E8C9A057-59F2-754D-B6D0-9ACFBAA53B78}"/>
              </a:ext>
            </a:extLst>
          </p:cNvPr>
          <p:cNvSpPr>
            <a:spLocks noGrp="1"/>
          </p:cNvSpPr>
          <p:nvPr>
            <p:ph type="body" sz="quarter" idx="14" hasCustomPrompt="1"/>
          </p:nvPr>
        </p:nvSpPr>
        <p:spPr>
          <a:xfrm>
            <a:off x="1736725" y="4604084"/>
            <a:ext cx="2790825" cy="473242"/>
          </a:xfrm>
          <a:prstGeom prst="rect">
            <a:avLst/>
          </a:prstGeom>
        </p:spPr>
        <p:txBody>
          <a:bodyPr/>
          <a:lstStyle>
            <a:lvl1pPr marL="0" indent="0">
              <a:buNone/>
              <a:defRPr b="1" i="0">
                <a:latin typeface="gobCL" pitchFamily="2" charset="77"/>
              </a:defRPr>
            </a:lvl1pPr>
          </a:lstStyle>
          <a:p>
            <a:pPr lvl="0"/>
            <a:r>
              <a:rPr lang="es-MX"/>
              <a:t>Proyecto</a:t>
            </a:r>
            <a:endParaRPr lang="es-CL"/>
          </a:p>
        </p:txBody>
      </p:sp>
      <p:sp>
        <p:nvSpPr>
          <p:cNvPr id="13" name="Marcador de texto 9">
            <a:extLst>
              <a:ext uri="{FF2B5EF4-FFF2-40B4-BE49-F238E27FC236}">
                <a16:creationId xmlns:a16="http://schemas.microsoft.com/office/drawing/2014/main" id="{196386E9-9308-7649-BB00-1C3C20FC7006}"/>
              </a:ext>
            </a:extLst>
          </p:cNvPr>
          <p:cNvSpPr>
            <a:spLocks noGrp="1"/>
          </p:cNvSpPr>
          <p:nvPr>
            <p:ph type="body" sz="quarter" idx="15" hasCustomPrompt="1"/>
          </p:nvPr>
        </p:nvSpPr>
        <p:spPr>
          <a:xfrm>
            <a:off x="4720556" y="5197808"/>
            <a:ext cx="2790825" cy="986005"/>
          </a:xfrm>
          <a:prstGeom prst="rect">
            <a:avLst/>
          </a:prstGeom>
        </p:spPr>
        <p:txBody>
          <a:bodyPr/>
          <a:lstStyle>
            <a:lvl1pPr marL="0" indent="0">
              <a:buNone/>
              <a:defRPr sz="1800"/>
            </a:lvl1pPr>
          </a:lstStyle>
          <a:p>
            <a:pPr lvl="0"/>
            <a:r>
              <a:rPr lang="es-MX"/>
              <a:t>Lorem Ipsum is simply dummy text of the printing and typesetting industry.</a:t>
            </a:r>
            <a:endParaRPr lang="es-CL"/>
          </a:p>
        </p:txBody>
      </p:sp>
      <p:sp>
        <p:nvSpPr>
          <p:cNvPr id="14" name="Marcador de texto 11">
            <a:extLst>
              <a:ext uri="{FF2B5EF4-FFF2-40B4-BE49-F238E27FC236}">
                <a16:creationId xmlns:a16="http://schemas.microsoft.com/office/drawing/2014/main" id="{E51F32FD-5B92-FF4E-9549-F47945FED983}"/>
              </a:ext>
            </a:extLst>
          </p:cNvPr>
          <p:cNvSpPr>
            <a:spLocks noGrp="1"/>
          </p:cNvSpPr>
          <p:nvPr>
            <p:ph type="body" sz="quarter" idx="16" hasCustomPrompt="1"/>
          </p:nvPr>
        </p:nvSpPr>
        <p:spPr>
          <a:xfrm>
            <a:off x="4720556" y="4604084"/>
            <a:ext cx="2790825" cy="473242"/>
          </a:xfrm>
          <a:prstGeom prst="rect">
            <a:avLst/>
          </a:prstGeom>
        </p:spPr>
        <p:txBody>
          <a:bodyPr/>
          <a:lstStyle>
            <a:lvl1pPr marL="0" indent="0">
              <a:buNone/>
              <a:defRPr b="1" i="0">
                <a:latin typeface="gobCL" pitchFamily="2" charset="77"/>
              </a:defRPr>
            </a:lvl1pPr>
          </a:lstStyle>
          <a:p>
            <a:pPr lvl="0"/>
            <a:r>
              <a:rPr lang="es-MX"/>
              <a:t>Proyecto</a:t>
            </a:r>
            <a:endParaRPr lang="es-CL"/>
          </a:p>
        </p:txBody>
      </p:sp>
      <p:sp>
        <p:nvSpPr>
          <p:cNvPr id="15" name="Marcador de texto 9">
            <a:extLst>
              <a:ext uri="{FF2B5EF4-FFF2-40B4-BE49-F238E27FC236}">
                <a16:creationId xmlns:a16="http://schemas.microsoft.com/office/drawing/2014/main" id="{839F050C-A2AB-624C-B465-087D14E6D2ED}"/>
              </a:ext>
            </a:extLst>
          </p:cNvPr>
          <p:cNvSpPr>
            <a:spLocks noGrp="1"/>
          </p:cNvSpPr>
          <p:nvPr>
            <p:ph type="body" sz="quarter" idx="17" hasCustomPrompt="1"/>
          </p:nvPr>
        </p:nvSpPr>
        <p:spPr>
          <a:xfrm>
            <a:off x="7656261" y="5197808"/>
            <a:ext cx="2790825" cy="986005"/>
          </a:xfrm>
          <a:prstGeom prst="rect">
            <a:avLst/>
          </a:prstGeom>
        </p:spPr>
        <p:txBody>
          <a:bodyPr/>
          <a:lstStyle>
            <a:lvl1pPr marL="0" indent="0">
              <a:buNone/>
              <a:defRPr sz="1800"/>
            </a:lvl1pPr>
          </a:lstStyle>
          <a:p>
            <a:pPr lvl="0"/>
            <a:r>
              <a:rPr lang="es-MX"/>
              <a:t>Lorem Ipsum is simply dummy text of the printing and typesetting industry.</a:t>
            </a:r>
            <a:endParaRPr lang="es-CL"/>
          </a:p>
        </p:txBody>
      </p:sp>
      <p:sp>
        <p:nvSpPr>
          <p:cNvPr id="16" name="Marcador de texto 11">
            <a:extLst>
              <a:ext uri="{FF2B5EF4-FFF2-40B4-BE49-F238E27FC236}">
                <a16:creationId xmlns:a16="http://schemas.microsoft.com/office/drawing/2014/main" id="{2B2D1A8E-97E1-4843-A198-F018FC99112E}"/>
              </a:ext>
            </a:extLst>
          </p:cNvPr>
          <p:cNvSpPr>
            <a:spLocks noGrp="1"/>
          </p:cNvSpPr>
          <p:nvPr>
            <p:ph type="body" sz="quarter" idx="18" hasCustomPrompt="1"/>
          </p:nvPr>
        </p:nvSpPr>
        <p:spPr>
          <a:xfrm>
            <a:off x="7656261" y="4604084"/>
            <a:ext cx="2790825" cy="473242"/>
          </a:xfrm>
          <a:prstGeom prst="rect">
            <a:avLst/>
          </a:prstGeom>
        </p:spPr>
        <p:txBody>
          <a:bodyPr/>
          <a:lstStyle>
            <a:lvl1pPr marL="0" indent="0">
              <a:buNone/>
              <a:defRPr b="1" i="0">
                <a:latin typeface="gobCL" pitchFamily="2" charset="77"/>
              </a:defRPr>
            </a:lvl1pPr>
          </a:lstStyle>
          <a:p>
            <a:pPr lvl="0"/>
            <a:r>
              <a:rPr lang="es-MX"/>
              <a:t>Proyecto</a:t>
            </a:r>
            <a:endParaRPr lang="es-CL"/>
          </a:p>
        </p:txBody>
      </p:sp>
    </p:spTree>
    <p:extLst>
      <p:ext uri="{BB962C8B-B14F-4D97-AF65-F5344CB8AC3E}">
        <p14:creationId xmlns:p14="http://schemas.microsoft.com/office/powerpoint/2010/main" val="782608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8F61A-DDB4-724A-8E44-DB195E512D2B}"/>
              </a:ext>
            </a:extLst>
          </p:cNvPr>
          <p:cNvSpPr>
            <a:spLocks noGrp="1"/>
          </p:cNvSpPr>
          <p:nvPr>
            <p:ph type="ctrTitle" hasCustomPrompt="1"/>
          </p:nvPr>
        </p:nvSpPr>
        <p:spPr>
          <a:xfrm>
            <a:off x="605631" y="6096000"/>
            <a:ext cx="6725611" cy="328862"/>
          </a:xfrm>
        </p:spPr>
        <p:txBody>
          <a:bodyPr anchor="b">
            <a:normAutofit/>
          </a:bodyPr>
          <a:lstStyle>
            <a:lvl1pPr algn="l">
              <a:defRPr sz="1800"/>
            </a:lvl1pPr>
          </a:lstStyle>
          <a:p>
            <a:r>
              <a:rPr lang="es-MX"/>
              <a:t>Cita o comentario</a:t>
            </a:r>
            <a:endParaRPr lang="es-CL"/>
          </a:p>
        </p:txBody>
      </p:sp>
      <p:sp>
        <p:nvSpPr>
          <p:cNvPr id="5" name="Marcador de posición de imagen 4">
            <a:extLst>
              <a:ext uri="{FF2B5EF4-FFF2-40B4-BE49-F238E27FC236}">
                <a16:creationId xmlns:a16="http://schemas.microsoft.com/office/drawing/2014/main" id="{DC5A02AB-576D-F04A-B485-29056FC15232}"/>
              </a:ext>
            </a:extLst>
          </p:cNvPr>
          <p:cNvSpPr>
            <a:spLocks noGrp="1"/>
          </p:cNvSpPr>
          <p:nvPr>
            <p:ph type="pic" sz="quarter" idx="10"/>
          </p:nvPr>
        </p:nvSpPr>
        <p:spPr>
          <a:xfrm>
            <a:off x="605631" y="449181"/>
            <a:ext cx="10980737" cy="5373687"/>
          </a:xfrm>
          <a:prstGeom prst="rect">
            <a:avLst/>
          </a:prstGeom>
        </p:spPr>
        <p:txBody>
          <a:bodyPr/>
          <a:lstStyle>
            <a:lvl1pPr marL="0" indent="0">
              <a:buNone/>
              <a:defRPr/>
            </a:lvl1pPr>
          </a:lstStyle>
          <a:p>
            <a:r>
              <a:rPr lang="es-ES"/>
              <a:t>Haga clic en el icono para agregar una imagen</a:t>
            </a:r>
            <a:endParaRPr lang="es-CL"/>
          </a:p>
        </p:txBody>
      </p:sp>
    </p:spTree>
    <p:extLst>
      <p:ext uri="{BB962C8B-B14F-4D97-AF65-F5344CB8AC3E}">
        <p14:creationId xmlns:p14="http://schemas.microsoft.com/office/powerpoint/2010/main" val="917433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8F61A-DDB4-724A-8E44-DB195E512D2B}"/>
              </a:ext>
            </a:extLst>
          </p:cNvPr>
          <p:cNvSpPr>
            <a:spLocks noGrp="1"/>
          </p:cNvSpPr>
          <p:nvPr>
            <p:ph type="ctrTitle" hasCustomPrompt="1"/>
          </p:nvPr>
        </p:nvSpPr>
        <p:spPr>
          <a:xfrm>
            <a:off x="1524000" y="1331494"/>
            <a:ext cx="9144000" cy="1528763"/>
          </a:xfrm>
        </p:spPr>
        <p:txBody>
          <a:bodyPr anchor="b">
            <a:normAutofit/>
          </a:bodyPr>
          <a:lstStyle>
            <a:lvl1pPr algn="ctr">
              <a:defRPr sz="9600"/>
            </a:lvl1pPr>
          </a:lstStyle>
          <a:p>
            <a:r>
              <a:rPr lang="es-MX"/>
              <a:t>Título principal</a:t>
            </a:r>
            <a:endParaRPr lang="es-CL"/>
          </a:p>
        </p:txBody>
      </p:sp>
      <p:pic>
        <p:nvPicPr>
          <p:cNvPr id="4" name="Imagen 3">
            <a:extLst>
              <a:ext uri="{FF2B5EF4-FFF2-40B4-BE49-F238E27FC236}">
                <a16:creationId xmlns:a16="http://schemas.microsoft.com/office/drawing/2014/main" id="{1A54DE3F-423E-E44D-848A-3B4046309543}"/>
              </a:ext>
            </a:extLst>
          </p:cNvPr>
          <p:cNvPicPr>
            <a:picLocks noChangeAspect="1"/>
          </p:cNvPicPr>
          <p:nvPr userDrawn="1"/>
        </p:nvPicPr>
        <p:blipFill>
          <a:blip r:embed="rId2"/>
          <a:stretch>
            <a:fillRect/>
          </a:stretch>
        </p:blipFill>
        <p:spPr>
          <a:xfrm>
            <a:off x="-359311" y="3283353"/>
            <a:ext cx="12910622" cy="3857998"/>
          </a:xfrm>
          <a:prstGeom prst="rect">
            <a:avLst/>
          </a:prstGeom>
        </p:spPr>
      </p:pic>
    </p:spTree>
    <p:extLst>
      <p:ext uri="{BB962C8B-B14F-4D97-AF65-F5344CB8AC3E}">
        <p14:creationId xmlns:p14="http://schemas.microsoft.com/office/powerpoint/2010/main" val="227359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8F61A-DDB4-724A-8E44-DB195E512D2B}"/>
              </a:ext>
            </a:extLst>
          </p:cNvPr>
          <p:cNvSpPr>
            <a:spLocks noGrp="1"/>
          </p:cNvSpPr>
          <p:nvPr>
            <p:ph type="ctrTitle" hasCustomPrompt="1"/>
          </p:nvPr>
        </p:nvSpPr>
        <p:spPr>
          <a:xfrm>
            <a:off x="601579" y="729914"/>
            <a:ext cx="3818021" cy="1788696"/>
          </a:xfrm>
        </p:spPr>
        <p:txBody>
          <a:bodyPr anchor="b">
            <a:normAutofit/>
          </a:bodyPr>
          <a:lstStyle>
            <a:lvl1pPr algn="l">
              <a:defRPr sz="6000"/>
            </a:lvl1pPr>
          </a:lstStyle>
          <a:p>
            <a:r>
              <a:rPr lang="es-MX"/>
              <a:t>Título principal</a:t>
            </a:r>
            <a:endParaRPr lang="es-CL"/>
          </a:p>
        </p:txBody>
      </p:sp>
      <p:sp>
        <p:nvSpPr>
          <p:cNvPr id="9" name="Marcador de posición de imagen 8">
            <a:extLst>
              <a:ext uri="{FF2B5EF4-FFF2-40B4-BE49-F238E27FC236}">
                <a16:creationId xmlns:a16="http://schemas.microsoft.com/office/drawing/2014/main" id="{3CA510CE-A06E-F64E-9FC8-D5C51D723C6D}"/>
              </a:ext>
            </a:extLst>
          </p:cNvPr>
          <p:cNvSpPr>
            <a:spLocks noGrp="1"/>
          </p:cNvSpPr>
          <p:nvPr>
            <p:ph type="pic" sz="quarter" idx="11"/>
          </p:nvPr>
        </p:nvSpPr>
        <p:spPr>
          <a:xfrm>
            <a:off x="4884403" y="729914"/>
            <a:ext cx="6706018" cy="5534192"/>
          </a:xfrm>
          <a:prstGeom prst="rect">
            <a:avLst/>
          </a:prstGeom>
        </p:spPr>
        <p:txBody>
          <a:bodyPr/>
          <a:lstStyle>
            <a:lvl1pPr marL="0" indent="0">
              <a:buNone/>
              <a:defRPr/>
            </a:lvl1pPr>
          </a:lstStyle>
          <a:p>
            <a:r>
              <a:rPr lang="es-ES"/>
              <a:t>Haga clic en el icono para agregar una imagen</a:t>
            </a:r>
            <a:endParaRPr lang="es-CL"/>
          </a:p>
        </p:txBody>
      </p:sp>
      <p:sp>
        <p:nvSpPr>
          <p:cNvPr id="12" name="Marcador de texto 11">
            <a:extLst>
              <a:ext uri="{FF2B5EF4-FFF2-40B4-BE49-F238E27FC236}">
                <a16:creationId xmlns:a16="http://schemas.microsoft.com/office/drawing/2014/main" id="{9C10BB47-4A74-7E4C-812E-C55A87910F25}"/>
              </a:ext>
            </a:extLst>
          </p:cNvPr>
          <p:cNvSpPr>
            <a:spLocks noGrp="1"/>
          </p:cNvSpPr>
          <p:nvPr>
            <p:ph type="body" sz="quarter" idx="12" hasCustomPrompt="1"/>
          </p:nvPr>
        </p:nvSpPr>
        <p:spPr>
          <a:xfrm>
            <a:off x="601663" y="2622550"/>
            <a:ext cx="3817937" cy="3216776"/>
          </a:xfrm>
          <a:prstGeom prst="rect">
            <a:avLst/>
          </a:prstGeom>
        </p:spPr>
        <p:txBody>
          <a:bodyPr/>
          <a:lstStyle>
            <a:lvl1pPr marL="0" indent="0">
              <a:buNone/>
              <a:defRPr sz="2000"/>
            </a:lvl1pPr>
          </a:lstStyle>
          <a:p>
            <a:pPr lvl="0"/>
            <a:r>
              <a:rPr lang="es-MX"/>
              <a:t>Lorem Ipsum is simply dummy text of the printing and typesetting industry. Lorem Ipsum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2838341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8F61A-DDB4-724A-8E44-DB195E512D2B}"/>
              </a:ext>
            </a:extLst>
          </p:cNvPr>
          <p:cNvSpPr>
            <a:spLocks noGrp="1"/>
          </p:cNvSpPr>
          <p:nvPr>
            <p:ph type="ctrTitle" hasCustomPrompt="1"/>
          </p:nvPr>
        </p:nvSpPr>
        <p:spPr>
          <a:xfrm>
            <a:off x="1736558" y="505324"/>
            <a:ext cx="8718884" cy="753981"/>
          </a:xfrm>
        </p:spPr>
        <p:txBody>
          <a:bodyPr anchor="b">
            <a:normAutofit/>
          </a:bodyPr>
          <a:lstStyle>
            <a:lvl1pPr algn="ctr">
              <a:defRPr sz="4800"/>
            </a:lvl1pPr>
          </a:lstStyle>
          <a:p>
            <a:r>
              <a:rPr lang="es-MX"/>
              <a:t>Título principal</a:t>
            </a:r>
            <a:endParaRPr lang="es-CL"/>
          </a:p>
        </p:txBody>
      </p:sp>
      <p:sp>
        <p:nvSpPr>
          <p:cNvPr id="4" name="Marcador de posición de imagen 3">
            <a:extLst>
              <a:ext uri="{FF2B5EF4-FFF2-40B4-BE49-F238E27FC236}">
                <a16:creationId xmlns:a16="http://schemas.microsoft.com/office/drawing/2014/main" id="{2FE8F4C0-ACBB-5441-8874-BFD6BA6C1572}"/>
              </a:ext>
            </a:extLst>
          </p:cNvPr>
          <p:cNvSpPr>
            <a:spLocks noGrp="1"/>
          </p:cNvSpPr>
          <p:nvPr>
            <p:ph type="pic" sz="quarter" idx="10"/>
          </p:nvPr>
        </p:nvSpPr>
        <p:spPr>
          <a:xfrm>
            <a:off x="1736558" y="1676234"/>
            <a:ext cx="2791327" cy="2663825"/>
          </a:xfrm>
          <a:prstGeom prst="rect">
            <a:avLst/>
          </a:prstGeom>
        </p:spPr>
        <p:txBody>
          <a:bodyPr/>
          <a:lstStyle>
            <a:lvl1pPr marL="0" indent="0">
              <a:buNone/>
              <a:defRPr/>
            </a:lvl1pPr>
          </a:lstStyle>
          <a:p>
            <a:r>
              <a:rPr lang="es-ES"/>
              <a:t>Haga clic en el icono para agregar una imagen</a:t>
            </a:r>
            <a:endParaRPr lang="es-CL"/>
          </a:p>
        </p:txBody>
      </p:sp>
      <p:sp>
        <p:nvSpPr>
          <p:cNvPr id="7" name="Marcador de posición de imagen 3">
            <a:extLst>
              <a:ext uri="{FF2B5EF4-FFF2-40B4-BE49-F238E27FC236}">
                <a16:creationId xmlns:a16="http://schemas.microsoft.com/office/drawing/2014/main" id="{A586DD2C-0602-264A-96EC-B148C1616398}"/>
              </a:ext>
            </a:extLst>
          </p:cNvPr>
          <p:cNvSpPr>
            <a:spLocks noGrp="1"/>
          </p:cNvSpPr>
          <p:nvPr>
            <p:ph type="pic" sz="quarter" idx="11"/>
          </p:nvPr>
        </p:nvSpPr>
        <p:spPr>
          <a:xfrm>
            <a:off x="4704347" y="1676234"/>
            <a:ext cx="2791327" cy="2663825"/>
          </a:xfrm>
          <a:prstGeom prst="rect">
            <a:avLst/>
          </a:prstGeom>
        </p:spPr>
        <p:txBody>
          <a:bodyPr/>
          <a:lstStyle>
            <a:lvl1pPr marL="0" indent="0">
              <a:buNone/>
              <a:defRPr/>
            </a:lvl1pPr>
          </a:lstStyle>
          <a:p>
            <a:r>
              <a:rPr lang="es-ES"/>
              <a:t>Haga clic en el icono para agregar una imagen</a:t>
            </a:r>
            <a:endParaRPr lang="es-CL"/>
          </a:p>
        </p:txBody>
      </p:sp>
      <p:sp>
        <p:nvSpPr>
          <p:cNvPr id="8" name="Marcador de posición de imagen 3">
            <a:extLst>
              <a:ext uri="{FF2B5EF4-FFF2-40B4-BE49-F238E27FC236}">
                <a16:creationId xmlns:a16="http://schemas.microsoft.com/office/drawing/2014/main" id="{5B45555A-95D6-5A4E-9A90-89ABE881350F}"/>
              </a:ext>
            </a:extLst>
          </p:cNvPr>
          <p:cNvSpPr>
            <a:spLocks noGrp="1"/>
          </p:cNvSpPr>
          <p:nvPr>
            <p:ph type="pic" sz="quarter" idx="12"/>
          </p:nvPr>
        </p:nvSpPr>
        <p:spPr>
          <a:xfrm>
            <a:off x="7664115" y="1676234"/>
            <a:ext cx="2791327" cy="2663825"/>
          </a:xfrm>
          <a:prstGeom prst="rect">
            <a:avLst/>
          </a:prstGeom>
        </p:spPr>
        <p:txBody>
          <a:bodyPr/>
          <a:lstStyle>
            <a:lvl1pPr marL="0" indent="0">
              <a:buNone/>
              <a:defRPr/>
            </a:lvl1pPr>
          </a:lstStyle>
          <a:p>
            <a:r>
              <a:rPr lang="es-ES"/>
              <a:t>Haga clic en el icono para agregar una imagen</a:t>
            </a:r>
            <a:endParaRPr lang="es-CL"/>
          </a:p>
        </p:txBody>
      </p:sp>
      <p:sp>
        <p:nvSpPr>
          <p:cNvPr id="10" name="Marcador de texto 9">
            <a:extLst>
              <a:ext uri="{FF2B5EF4-FFF2-40B4-BE49-F238E27FC236}">
                <a16:creationId xmlns:a16="http://schemas.microsoft.com/office/drawing/2014/main" id="{BD48E9F5-EF6D-434D-AF37-349A023CD71E}"/>
              </a:ext>
            </a:extLst>
          </p:cNvPr>
          <p:cNvSpPr>
            <a:spLocks noGrp="1"/>
          </p:cNvSpPr>
          <p:nvPr>
            <p:ph type="body" sz="quarter" idx="13" hasCustomPrompt="1"/>
          </p:nvPr>
        </p:nvSpPr>
        <p:spPr>
          <a:xfrm>
            <a:off x="1736725" y="5197808"/>
            <a:ext cx="2790825" cy="986005"/>
          </a:xfrm>
          <a:prstGeom prst="rect">
            <a:avLst/>
          </a:prstGeom>
        </p:spPr>
        <p:txBody>
          <a:bodyPr/>
          <a:lstStyle>
            <a:lvl1pPr marL="0" indent="0">
              <a:buNone/>
              <a:defRPr sz="1800"/>
            </a:lvl1pPr>
          </a:lstStyle>
          <a:p>
            <a:pPr lvl="0"/>
            <a:r>
              <a:rPr lang="es-MX"/>
              <a:t>Lorem Ipsum is simply dummy text of the printing and typesetting industry.</a:t>
            </a:r>
            <a:endParaRPr lang="es-CL"/>
          </a:p>
        </p:txBody>
      </p:sp>
      <p:sp>
        <p:nvSpPr>
          <p:cNvPr id="12" name="Marcador de texto 11">
            <a:extLst>
              <a:ext uri="{FF2B5EF4-FFF2-40B4-BE49-F238E27FC236}">
                <a16:creationId xmlns:a16="http://schemas.microsoft.com/office/drawing/2014/main" id="{E8C9A057-59F2-754D-B6D0-9ACFBAA53B78}"/>
              </a:ext>
            </a:extLst>
          </p:cNvPr>
          <p:cNvSpPr>
            <a:spLocks noGrp="1"/>
          </p:cNvSpPr>
          <p:nvPr>
            <p:ph type="body" sz="quarter" idx="14" hasCustomPrompt="1"/>
          </p:nvPr>
        </p:nvSpPr>
        <p:spPr>
          <a:xfrm>
            <a:off x="1736725" y="4604084"/>
            <a:ext cx="2790825" cy="473242"/>
          </a:xfrm>
          <a:prstGeom prst="rect">
            <a:avLst/>
          </a:prstGeom>
        </p:spPr>
        <p:txBody>
          <a:bodyPr/>
          <a:lstStyle>
            <a:lvl1pPr marL="0" indent="0">
              <a:buNone/>
              <a:defRPr b="1" i="0">
                <a:latin typeface="gobCL" pitchFamily="2" charset="77"/>
              </a:defRPr>
            </a:lvl1pPr>
          </a:lstStyle>
          <a:p>
            <a:pPr lvl="0"/>
            <a:r>
              <a:rPr lang="es-MX"/>
              <a:t>Proyecto</a:t>
            </a:r>
            <a:endParaRPr lang="es-CL"/>
          </a:p>
        </p:txBody>
      </p:sp>
      <p:sp>
        <p:nvSpPr>
          <p:cNvPr id="13" name="Marcador de texto 9">
            <a:extLst>
              <a:ext uri="{FF2B5EF4-FFF2-40B4-BE49-F238E27FC236}">
                <a16:creationId xmlns:a16="http://schemas.microsoft.com/office/drawing/2014/main" id="{196386E9-9308-7649-BB00-1C3C20FC7006}"/>
              </a:ext>
            </a:extLst>
          </p:cNvPr>
          <p:cNvSpPr>
            <a:spLocks noGrp="1"/>
          </p:cNvSpPr>
          <p:nvPr>
            <p:ph type="body" sz="quarter" idx="15" hasCustomPrompt="1"/>
          </p:nvPr>
        </p:nvSpPr>
        <p:spPr>
          <a:xfrm>
            <a:off x="4720556" y="5197808"/>
            <a:ext cx="2790825" cy="986005"/>
          </a:xfrm>
          <a:prstGeom prst="rect">
            <a:avLst/>
          </a:prstGeom>
        </p:spPr>
        <p:txBody>
          <a:bodyPr/>
          <a:lstStyle>
            <a:lvl1pPr marL="0" indent="0">
              <a:buNone/>
              <a:defRPr sz="1800"/>
            </a:lvl1pPr>
          </a:lstStyle>
          <a:p>
            <a:pPr lvl="0"/>
            <a:r>
              <a:rPr lang="es-MX"/>
              <a:t>Lorem Ipsum is simply dummy text of the printing and typesetting industry.</a:t>
            </a:r>
            <a:endParaRPr lang="es-CL"/>
          </a:p>
        </p:txBody>
      </p:sp>
      <p:sp>
        <p:nvSpPr>
          <p:cNvPr id="14" name="Marcador de texto 11">
            <a:extLst>
              <a:ext uri="{FF2B5EF4-FFF2-40B4-BE49-F238E27FC236}">
                <a16:creationId xmlns:a16="http://schemas.microsoft.com/office/drawing/2014/main" id="{E51F32FD-5B92-FF4E-9549-F47945FED983}"/>
              </a:ext>
            </a:extLst>
          </p:cNvPr>
          <p:cNvSpPr>
            <a:spLocks noGrp="1"/>
          </p:cNvSpPr>
          <p:nvPr>
            <p:ph type="body" sz="quarter" idx="16" hasCustomPrompt="1"/>
          </p:nvPr>
        </p:nvSpPr>
        <p:spPr>
          <a:xfrm>
            <a:off x="4720556" y="4604084"/>
            <a:ext cx="2790825" cy="473242"/>
          </a:xfrm>
          <a:prstGeom prst="rect">
            <a:avLst/>
          </a:prstGeom>
        </p:spPr>
        <p:txBody>
          <a:bodyPr/>
          <a:lstStyle>
            <a:lvl1pPr marL="0" indent="0">
              <a:buNone/>
              <a:defRPr b="1" i="0">
                <a:latin typeface="gobCL" pitchFamily="2" charset="77"/>
              </a:defRPr>
            </a:lvl1pPr>
          </a:lstStyle>
          <a:p>
            <a:pPr lvl="0"/>
            <a:r>
              <a:rPr lang="es-MX"/>
              <a:t>Proyecto</a:t>
            </a:r>
            <a:endParaRPr lang="es-CL"/>
          </a:p>
        </p:txBody>
      </p:sp>
      <p:sp>
        <p:nvSpPr>
          <p:cNvPr id="15" name="Marcador de texto 9">
            <a:extLst>
              <a:ext uri="{FF2B5EF4-FFF2-40B4-BE49-F238E27FC236}">
                <a16:creationId xmlns:a16="http://schemas.microsoft.com/office/drawing/2014/main" id="{839F050C-A2AB-624C-B465-087D14E6D2ED}"/>
              </a:ext>
            </a:extLst>
          </p:cNvPr>
          <p:cNvSpPr>
            <a:spLocks noGrp="1"/>
          </p:cNvSpPr>
          <p:nvPr>
            <p:ph type="body" sz="quarter" idx="17" hasCustomPrompt="1"/>
          </p:nvPr>
        </p:nvSpPr>
        <p:spPr>
          <a:xfrm>
            <a:off x="7656261" y="5197808"/>
            <a:ext cx="2790825" cy="986005"/>
          </a:xfrm>
          <a:prstGeom prst="rect">
            <a:avLst/>
          </a:prstGeom>
        </p:spPr>
        <p:txBody>
          <a:bodyPr/>
          <a:lstStyle>
            <a:lvl1pPr marL="0" indent="0">
              <a:buNone/>
              <a:defRPr sz="1800"/>
            </a:lvl1pPr>
          </a:lstStyle>
          <a:p>
            <a:pPr lvl="0"/>
            <a:r>
              <a:rPr lang="es-MX"/>
              <a:t>Lorem Ipsum is simply dummy text of the printing and typesetting industry.</a:t>
            </a:r>
            <a:endParaRPr lang="es-CL"/>
          </a:p>
        </p:txBody>
      </p:sp>
      <p:sp>
        <p:nvSpPr>
          <p:cNvPr id="16" name="Marcador de texto 11">
            <a:extLst>
              <a:ext uri="{FF2B5EF4-FFF2-40B4-BE49-F238E27FC236}">
                <a16:creationId xmlns:a16="http://schemas.microsoft.com/office/drawing/2014/main" id="{2B2D1A8E-97E1-4843-A198-F018FC99112E}"/>
              </a:ext>
            </a:extLst>
          </p:cNvPr>
          <p:cNvSpPr>
            <a:spLocks noGrp="1"/>
          </p:cNvSpPr>
          <p:nvPr>
            <p:ph type="body" sz="quarter" idx="18" hasCustomPrompt="1"/>
          </p:nvPr>
        </p:nvSpPr>
        <p:spPr>
          <a:xfrm>
            <a:off x="7656261" y="4604084"/>
            <a:ext cx="2790825" cy="473242"/>
          </a:xfrm>
          <a:prstGeom prst="rect">
            <a:avLst/>
          </a:prstGeom>
        </p:spPr>
        <p:txBody>
          <a:bodyPr/>
          <a:lstStyle>
            <a:lvl1pPr marL="0" indent="0">
              <a:buNone/>
              <a:defRPr b="1" i="0">
                <a:latin typeface="gobCL" pitchFamily="2" charset="77"/>
              </a:defRPr>
            </a:lvl1pPr>
          </a:lstStyle>
          <a:p>
            <a:pPr lvl="0"/>
            <a:r>
              <a:rPr lang="es-MX"/>
              <a:t>Proyecto</a:t>
            </a:r>
            <a:endParaRPr lang="es-CL"/>
          </a:p>
        </p:txBody>
      </p:sp>
      <p:pic>
        <p:nvPicPr>
          <p:cNvPr id="5" name="Imagen 4">
            <a:extLst>
              <a:ext uri="{FF2B5EF4-FFF2-40B4-BE49-F238E27FC236}">
                <a16:creationId xmlns:a16="http://schemas.microsoft.com/office/drawing/2014/main" id="{00129222-DA1B-8D4D-B8F5-48AF3D15044C}"/>
              </a:ext>
            </a:extLst>
          </p:cNvPr>
          <p:cNvPicPr>
            <a:picLocks noChangeAspect="1"/>
          </p:cNvPicPr>
          <p:nvPr userDrawn="1"/>
        </p:nvPicPr>
        <p:blipFill>
          <a:blip r:embed="rId2"/>
          <a:stretch>
            <a:fillRect/>
          </a:stretch>
        </p:blipFill>
        <p:spPr>
          <a:xfrm>
            <a:off x="10730609" y="5690810"/>
            <a:ext cx="1290507" cy="986005"/>
          </a:xfrm>
          <a:prstGeom prst="rect">
            <a:avLst/>
          </a:prstGeom>
        </p:spPr>
      </p:pic>
    </p:spTree>
    <p:extLst>
      <p:ext uri="{BB962C8B-B14F-4D97-AF65-F5344CB8AC3E}">
        <p14:creationId xmlns:p14="http://schemas.microsoft.com/office/powerpoint/2010/main" val="78260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8F61A-DDB4-724A-8E44-DB195E512D2B}"/>
              </a:ext>
            </a:extLst>
          </p:cNvPr>
          <p:cNvSpPr>
            <a:spLocks noGrp="1"/>
          </p:cNvSpPr>
          <p:nvPr>
            <p:ph type="ctrTitle" hasCustomPrompt="1"/>
          </p:nvPr>
        </p:nvSpPr>
        <p:spPr>
          <a:xfrm>
            <a:off x="605631" y="6096000"/>
            <a:ext cx="6725611" cy="328862"/>
          </a:xfrm>
        </p:spPr>
        <p:txBody>
          <a:bodyPr anchor="b">
            <a:normAutofit/>
          </a:bodyPr>
          <a:lstStyle>
            <a:lvl1pPr algn="l">
              <a:defRPr sz="1800"/>
            </a:lvl1pPr>
          </a:lstStyle>
          <a:p>
            <a:r>
              <a:rPr lang="es-MX"/>
              <a:t>Cita o comentario</a:t>
            </a:r>
            <a:endParaRPr lang="es-CL"/>
          </a:p>
        </p:txBody>
      </p:sp>
      <p:sp>
        <p:nvSpPr>
          <p:cNvPr id="5" name="Marcador de posición de imagen 4">
            <a:extLst>
              <a:ext uri="{FF2B5EF4-FFF2-40B4-BE49-F238E27FC236}">
                <a16:creationId xmlns:a16="http://schemas.microsoft.com/office/drawing/2014/main" id="{DC5A02AB-576D-F04A-B485-29056FC15232}"/>
              </a:ext>
            </a:extLst>
          </p:cNvPr>
          <p:cNvSpPr>
            <a:spLocks noGrp="1"/>
          </p:cNvSpPr>
          <p:nvPr>
            <p:ph type="pic" sz="quarter" idx="10"/>
          </p:nvPr>
        </p:nvSpPr>
        <p:spPr>
          <a:xfrm>
            <a:off x="605631" y="449181"/>
            <a:ext cx="10980737" cy="5373687"/>
          </a:xfrm>
          <a:prstGeom prst="rect">
            <a:avLst/>
          </a:prstGeom>
        </p:spPr>
        <p:txBody>
          <a:bodyPr/>
          <a:lstStyle>
            <a:lvl1pPr marL="0" indent="0">
              <a:buNone/>
              <a:defRPr/>
            </a:lvl1pPr>
          </a:lstStyle>
          <a:p>
            <a:r>
              <a:rPr lang="es-ES"/>
              <a:t>Haga clic en el icono para agregar una imagen</a:t>
            </a:r>
            <a:endParaRPr lang="es-CL"/>
          </a:p>
        </p:txBody>
      </p:sp>
      <p:pic>
        <p:nvPicPr>
          <p:cNvPr id="4" name="Imagen 3">
            <a:extLst>
              <a:ext uri="{FF2B5EF4-FFF2-40B4-BE49-F238E27FC236}">
                <a16:creationId xmlns:a16="http://schemas.microsoft.com/office/drawing/2014/main" id="{10A300DC-C1E8-2F45-859A-19AB3C09BC4C}"/>
              </a:ext>
            </a:extLst>
          </p:cNvPr>
          <p:cNvPicPr>
            <a:picLocks noChangeAspect="1"/>
          </p:cNvPicPr>
          <p:nvPr userDrawn="1"/>
        </p:nvPicPr>
        <p:blipFill>
          <a:blip r:embed="rId2"/>
          <a:stretch>
            <a:fillRect/>
          </a:stretch>
        </p:blipFill>
        <p:spPr>
          <a:xfrm>
            <a:off x="9519251" y="5936581"/>
            <a:ext cx="2413000" cy="647700"/>
          </a:xfrm>
          <a:prstGeom prst="rect">
            <a:avLst/>
          </a:prstGeom>
        </p:spPr>
      </p:pic>
    </p:spTree>
    <p:extLst>
      <p:ext uri="{BB962C8B-B14F-4D97-AF65-F5344CB8AC3E}">
        <p14:creationId xmlns:p14="http://schemas.microsoft.com/office/powerpoint/2010/main" val="917433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sp>
        <p:nvSpPr>
          <p:cNvPr id="5" name="Marcador de posición de imagen 4">
            <a:extLst>
              <a:ext uri="{FF2B5EF4-FFF2-40B4-BE49-F238E27FC236}">
                <a16:creationId xmlns:a16="http://schemas.microsoft.com/office/drawing/2014/main" id="{DC5A02AB-576D-F04A-B485-29056FC15232}"/>
              </a:ext>
            </a:extLst>
          </p:cNvPr>
          <p:cNvSpPr>
            <a:spLocks noGrp="1"/>
          </p:cNvSpPr>
          <p:nvPr>
            <p:ph type="pic" sz="quarter" idx="10"/>
          </p:nvPr>
        </p:nvSpPr>
        <p:spPr>
          <a:xfrm>
            <a:off x="605631" y="449181"/>
            <a:ext cx="10980737" cy="6067122"/>
          </a:xfrm>
          <a:prstGeom prst="rect">
            <a:avLst/>
          </a:prstGeom>
        </p:spPr>
        <p:txBody>
          <a:bodyPr/>
          <a:lstStyle>
            <a:lvl1pPr marL="0" indent="0">
              <a:buNone/>
              <a:defRPr/>
            </a:lvl1pPr>
          </a:lstStyle>
          <a:p>
            <a:r>
              <a:rPr lang="es-ES"/>
              <a:t>Haga clic en el icono para agregar una imagen</a:t>
            </a:r>
            <a:endParaRPr lang="es-CL"/>
          </a:p>
        </p:txBody>
      </p:sp>
    </p:spTree>
    <p:extLst>
      <p:ext uri="{BB962C8B-B14F-4D97-AF65-F5344CB8AC3E}">
        <p14:creationId xmlns:p14="http://schemas.microsoft.com/office/powerpoint/2010/main" val="183846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6"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1.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32166D0-D384-344D-80B4-69AD9E82210C}"/>
              </a:ext>
            </a:extLst>
          </p:cNvPr>
          <p:cNvPicPr>
            <a:picLocks noChangeAspect="1"/>
          </p:cNvPicPr>
          <p:nvPr userDrawn="1"/>
        </p:nvPicPr>
        <p:blipFill>
          <a:blip r:embed="rId16"/>
          <a:stretch>
            <a:fillRect/>
          </a:stretch>
        </p:blipFill>
        <p:spPr>
          <a:xfrm>
            <a:off x="211591" y="0"/>
            <a:ext cx="11768818" cy="6858000"/>
          </a:xfrm>
          <a:prstGeom prst="rect">
            <a:avLst/>
          </a:prstGeom>
        </p:spPr>
      </p:pic>
      <p:sp>
        <p:nvSpPr>
          <p:cNvPr id="2" name="Marcador de título 1">
            <a:extLst>
              <a:ext uri="{FF2B5EF4-FFF2-40B4-BE49-F238E27FC236}">
                <a16:creationId xmlns:a16="http://schemas.microsoft.com/office/drawing/2014/main" id="{312ABA42-976A-9946-9BE3-74169DFCD801}"/>
              </a:ext>
            </a:extLst>
          </p:cNvPr>
          <p:cNvSpPr>
            <a:spLocks noGrp="1"/>
          </p:cNvSpPr>
          <p:nvPr>
            <p:ph type="title"/>
          </p:nvPr>
        </p:nvSpPr>
        <p:spPr>
          <a:xfrm>
            <a:off x="838200" y="2021561"/>
            <a:ext cx="10515600" cy="2099352"/>
          </a:xfrm>
          <a:prstGeom prst="rect">
            <a:avLst/>
          </a:prstGeom>
        </p:spPr>
        <p:txBody>
          <a:bodyPr vert="horz" lIns="91440" tIns="45720" rIns="91440" bIns="45720" rtlCol="0" anchor="ctr">
            <a:normAutofit/>
          </a:bodyPr>
          <a:lstStyle/>
          <a:p>
            <a:r>
              <a:rPr lang="es-MX"/>
              <a:t>Título principal</a:t>
            </a:r>
            <a:endParaRPr lang="es-CL"/>
          </a:p>
        </p:txBody>
      </p:sp>
    </p:spTree>
    <p:extLst>
      <p:ext uri="{BB962C8B-B14F-4D97-AF65-F5344CB8AC3E}">
        <p14:creationId xmlns:p14="http://schemas.microsoft.com/office/powerpoint/2010/main" val="42708656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49" r:id="rId5"/>
    <p:sldLayoutId id="2147483650" r:id="rId6"/>
    <p:sldLayoutId id="2147483651" r:id="rId7"/>
    <p:sldLayoutId id="2147483652" r:id="rId8"/>
    <p:sldLayoutId id="2147483656" r:id="rId9"/>
    <p:sldLayoutId id="2147483663" r:id="rId10"/>
    <p:sldLayoutId id="2147483668" r:id="rId11"/>
    <p:sldLayoutId id="2147483670" r:id="rId12"/>
    <p:sldLayoutId id="2147483671" r:id="rId13"/>
  </p:sldLayoutIdLst>
  <p:txStyles>
    <p:titleStyle>
      <a:lvl1pPr algn="ctr" defTabSz="914400" rtl="0" eaLnBrk="1" latinLnBrk="0" hangingPunct="1">
        <a:lnSpc>
          <a:spcPct val="90000"/>
        </a:lnSpc>
        <a:spcBef>
          <a:spcPct val="0"/>
        </a:spcBef>
        <a:buNone/>
        <a:defRPr sz="9600" b="1" i="0" kern="1200">
          <a:solidFill>
            <a:srgbClr val="284A7C"/>
          </a:solidFill>
          <a:latin typeface="GOBCL-HEAV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bCL"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bCL"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bCL"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bCL"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bCL"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hyperlink" Target="mailto:mojeda@minenergia.cl" TargetMode="External" /><Relationship Id="rId1" Type="http://schemas.openxmlformats.org/officeDocument/2006/relationships/slideLayout" Target="../slideLayouts/slideLayout1.xml" /><Relationship Id="rId4" Type="http://schemas.openxmlformats.org/officeDocument/2006/relationships/image" Target="../media/image7.png" /></Relationships>
</file>

<file path=ppt/slides/_rels/slide10.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8.xml" /><Relationship Id="rId1" Type="http://schemas.openxmlformats.org/officeDocument/2006/relationships/slideLayout" Target="../slideLayouts/slideLayout13.xml" /></Relationships>
</file>

<file path=ppt/slides/_rels/slide1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9.xml"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10.xml" /><Relationship Id="rId1" Type="http://schemas.openxmlformats.org/officeDocument/2006/relationships/slideLayout" Target="../slideLayouts/slideLayout13.xml" /><Relationship Id="rId5" Type="http://schemas.openxmlformats.org/officeDocument/2006/relationships/image" Target="../media/image18.png" /><Relationship Id="rId4" Type="http://schemas.openxmlformats.org/officeDocument/2006/relationships/image" Target="../media/image17.pn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3.xml" /></Relationships>
</file>

<file path=ppt/slides/_rels/slide15.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10.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3.xml" /></Relationships>
</file>

<file path=ppt/slides/_rels/slide17.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13.xml" /><Relationship Id="rId1" Type="http://schemas.openxmlformats.org/officeDocument/2006/relationships/slideLayout" Target="../slideLayouts/slideLayout13.xml" /></Relationships>
</file>

<file path=ppt/slides/_rels/slide18.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14.xml" /><Relationship Id="rId1" Type="http://schemas.openxmlformats.org/officeDocument/2006/relationships/slideLayout" Target="../slideLayouts/slideLayout13.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11.xml" /></Relationships>
</file>

<file path=ppt/slides/_rels/slide21.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13.xml" /></Relationships>
</file>

<file path=ppt/slides/_rels/slide22.xml.rels><?xml version="1.0" encoding="UTF-8" standalone="yes"?>
<Relationships xmlns="http://schemas.openxmlformats.org/package/2006/relationships"><Relationship Id="rId3" Type="http://schemas.openxmlformats.org/officeDocument/2006/relationships/image" Target="../media/image25.png" /><Relationship Id="rId7" Type="http://schemas.openxmlformats.org/officeDocument/2006/relationships/image" Target="../media/image29.png"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image" Target="../media/image28.png" /><Relationship Id="rId5" Type="http://schemas.openxmlformats.org/officeDocument/2006/relationships/image" Target="../media/image27.png" /><Relationship Id="rId4" Type="http://schemas.openxmlformats.org/officeDocument/2006/relationships/image" Target="../media/image26.png" /></Relationships>
</file>

<file path=ppt/slides/_rels/slide23.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13.xml" /></Relationships>
</file>

<file path=ppt/slides/_rels/slide24.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13.xml" /><Relationship Id="rId4" Type="http://schemas.openxmlformats.org/officeDocument/2006/relationships/image" Target="../media/image33.png" /></Relationships>
</file>

<file path=ppt/slides/_rels/slide25.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13.xml" /><Relationship Id="rId4" Type="http://schemas.openxmlformats.org/officeDocument/2006/relationships/image" Target="../media/image36.jpeg" /></Relationships>
</file>

<file path=ppt/slides/_rels/slide26.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13.xml" /><Relationship Id="rId6" Type="http://schemas.openxmlformats.org/officeDocument/2006/relationships/image" Target="../media/image41.png" /><Relationship Id="rId5" Type="http://schemas.openxmlformats.org/officeDocument/2006/relationships/image" Target="../media/image40.jpeg" /><Relationship Id="rId4" Type="http://schemas.openxmlformats.org/officeDocument/2006/relationships/image" Target="../media/image39.jpeg" /></Relationships>
</file>

<file path=ppt/slides/_rels/slide27.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image" Target="../media/image42.png" /><Relationship Id="rId1" Type="http://schemas.openxmlformats.org/officeDocument/2006/relationships/slideLayout" Target="../slideLayouts/slideLayout13.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44.png" /><Relationship Id="rId1" Type="http://schemas.openxmlformats.org/officeDocument/2006/relationships/slideLayout" Target="../slideLayouts/slideLayout11.xml" /><Relationship Id="rId6" Type="http://schemas.openxmlformats.org/officeDocument/2006/relationships/image" Target="../media/image48.png" /><Relationship Id="rId5" Type="http://schemas.openxmlformats.org/officeDocument/2006/relationships/image" Target="../media/image47.png" /><Relationship Id="rId4" Type="http://schemas.openxmlformats.org/officeDocument/2006/relationships/image" Target="../media/image46.png" /></Relationships>
</file>

<file path=ppt/slides/_rels/slide3.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1.xml" /><Relationship Id="rId1" Type="http://schemas.openxmlformats.org/officeDocument/2006/relationships/slideLayout" Target="../slideLayouts/slideLayout13.xml" /></Relationships>
</file>

<file path=ppt/slides/_rels/slide30.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49.png" /><Relationship Id="rId1" Type="http://schemas.openxmlformats.org/officeDocument/2006/relationships/slideLayout" Target="../slideLayouts/slideLayout11.xml" /><Relationship Id="rId6" Type="http://schemas.openxmlformats.org/officeDocument/2006/relationships/image" Target="../media/image51.png" /><Relationship Id="rId5" Type="http://schemas.openxmlformats.org/officeDocument/2006/relationships/image" Target="../media/image48.png" /><Relationship Id="rId4" Type="http://schemas.openxmlformats.org/officeDocument/2006/relationships/image" Target="../media/image47.png"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13.xml" /></Relationships>
</file>

<file path=ppt/slides/_rels/slide33.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jpeg" /><Relationship Id="rId1" Type="http://schemas.openxmlformats.org/officeDocument/2006/relationships/slideLayout" Target="../slideLayouts/slideLayout10.xml" /><Relationship Id="rId4" Type="http://schemas.openxmlformats.org/officeDocument/2006/relationships/image" Target="../media/image55.png" /></Relationships>
</file>

<file path=ppt/slides/_rels/slide34.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11.xml" /></Relationships>
</file>

<file path=ppt/slides/_rels/slide35.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11.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37.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11.xml" /></Relationships>
</file>

<file path=ppt/slides/_rels/slide38.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11.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2.xml" /><Relationship Id="rId1" Type="http://schemas.openxmlformats.org/officeDocument/2006/relationships/slideLayout" Target="../slideLayouts/slideLayout13.xml" /></Relationships>
</file>

<file path=ppt/slides/_rels/slide40.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jpeg" /><Relationship Id="rId1" Type="http://schemas.openxmlformats.org/officeDocument/2006/relationships/slideLayout" Target="../slideLayouts/slideLayout3.xml" /></Relationships>
</file>

<file path=ppt/slides/_rels/slide41.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11.xml" /></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 /><Relationship Id="rId7" Type="http://schemas.openxmlformats.org/officeDocument/2006/relationships/image" Target="../media/image65.png" /><Relationship Id="rId2" Type="http://schemas.openxmlformats.org/officeDocument/2006/relationships/tags" Target="../tags/tag2.xml" /><Relationship Id="rId1" Type="http://schemas.openxmlformats.org/officeDocument/2006/relationships/tags" Target="../tags/tag1.xml" /><Relationship Id="rId6" Type="http://schemas.openxmlformats.org/officeDocument/2006/relationships/image" Target="../media/image64.png" /><Relationship Id="rId5" Type="http://schemas.openxmlformats.org/officeDocument/2006/relationships/image" Target="../media/image63.png" /><Relationship Id="rId4" Type="http://schemas.openxmlformats.org/officeDocument/2006/relationships/notesSlide" Target="../notesSlides/notesSlide15.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3.xml" /></Relationships>
</file>

<file path=ppt/slides/_rels/slide6.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4.xml" /><Relationship Id="rId1" Type="http://schemas.openxmlformats.org/officeDocument/2006/relationships/slideLayout" Target="../slideLayouts/slideLayout13.xml" /></Relationships>
</file>

<file path=ppt/slides/_rels/slide7.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5.xml" /><Relationship Id="rId1" Type="http://schemas.openxmlformats.org/officeDocument/2006/relationships/slideLayout" Target="../slideLayouts/slideLayout13.xml" /></Relationships>
</file>

<file path=ppt/slides/_rels/slide8.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6.xml"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7.xml"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54EF2-8A7C-5445-A9D3-C80BED3D20C6}"/>
              </a:ext>
            </a:extLst>
          </p:cNvPr>
          <p:cNvSpPr>
            <a:spLocks noGrp="1"/>
          </p:cNvSpPr>
          <p:nvPr>
            <p:ph type="ctrTitle"/>
          </p:nvPr>
        </p:nvSpPr>
        <p:spPr>
          <a:xfrm>
            <a:off x="622917" y="652862"/>
            <a:ext cx="10032114" cy="1528763"/>
          </a:xfrm>
        </p:spPr>
        <p:txBody>
          <a:bodyPr>
            <a:noAutofit/>
          </a:bodyPr>
          <a:lstStyle/>
          <a:p>
            <a:pPr algn="l">
              <a:lnSpc>
                <a:spcPct val="100000"/>
              </a:lnSpc>
            </a:pPr>
            <a:br>
              <a:rPr lang="es-ES" sz="3600" dirty="0">
                <a:latin typeface="Verdana" panose="020B0604030504040204" pitchFamily="34" charset="0"/>
                <a:ea typeface="Verdana" panose="020B0604030504040204" pitchFamily="34" charset="0"/>
                <a:cs typeface="Verdana" panose="020B0604030504040204" pitchFamily="34" charset="0"/>
              </a:rPr>
            </a:br>
            <a:r>
              <a:rPr lang="es-ES" sz="3200" dirty="0">
                <a:latin typeface="Verdana" panose="020B0604030504040204" pitchFamily="34" charset="0"/>
                <a:ea typeface="Verdana" panose="020B0604030504040204" pitchFamily="34" charset="0"/>
                <a:cs typeface="Verdana" panose="020B0604030504040204" pitchFamily="34" charset="0"/>
              </a:rPr>
              <a:t>Aspectos Regionales para el Desarrollo de la Industria de Hidrógeno Verde en Magallanes</a:t>
            </a:r>
            <a:endParaRPr lang="es-CL"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Título 1">
            <a:extLst>
              <a:ext uri="{FF2B5EF4-FFF2-40B4-BE49-F238E27FC236}">
                <a16:creationId xmlns:a16="http://schemas.microsoft.com/office/drawing/2014/main" id="{8CA54EF2-8A7C-5445-A9D3-C80BED3D20C6}"/>
              </a:ext>
            </a:extLst>
          </p:cNvPr>
          <p:cNvSpPr txBox="1">
            <a:spLocks/>
          </p:cNvSpPr>
          <p:nvPr/>
        </p:nvSpPr>
        <p:spPr>
          <a:xfrm>
            <a:off x="7244179" y="2626944"/>
            <a:ext cx="4947821" cy="1483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9600" b="1" i="0" kern="1200">
                <a:solidFill>
                  <a:srgbClr val="284A7C"/>
                </a:solidFill>
                <a:latin typeface="GOBCL-HEAVY" pitchFamily="2" charset="77"/>
                <a:ea typeface="+mj-ea"/>
                <a:cs typeface="+mj-cs"/>
              </a:defRPr>
            </a:lvl1pPr>
          </a:lstStyle>
          <a:p>
            <a:pPr algn="r">
              <a:lnSpc>
                <a:spcPct val="100000"/>
              </a:lnSpc>
            </a:pPr>
            <a:br>
              <a:rPr lang="es-ES" sz="1600" dirty="0">
                <a:latin typeface="Verdana" panose="020B0604030504040204" pitchFamily="34" charset="0"/>
                <a:ea typeface="Verdana" panose="020B0604030504040204" pitchFamily="34" charset="0"/>
                <a:cs typeface="Verdana" panose="020B0604030504040204" pitchFamily="34" charset="0"/>
              </a:rPr>
            </a:br>
            <a:endParaRPr lang="es-ES" sz="16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6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4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4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r>
              <a:rPr lang="es-ES" sz="1400" dirty="0">
                <a:latin typeface="Verdana" panose="020B0604030504040204" pitchFamily="34" charset="0"/>
                <a:ea typeface="Verdana" panose="020B0604030504040204" pitchFamily="34" charset="0"/>
                <a:cs typeface="Verdana" panose="020B0604030504040204" pitchFamily="34" charset="0"/>
              </a:rPr>
              <a:t>María Luisa Ojeda </a:t>
            </a:r>
            <a:r>
              <a:rPr lang="es-ES" sz="1400" dirty="0" err="1">
                <a:latin typeface="Verdana" panose="020B0604030504040204" pitchFamily="34" charset="0"/>
                <a:ea typeface="Verdana" panose="020B0604030504040204" pitchFamily="34" charset="0"/>
                <a:cs typeface="Verdana" panose="020B0604030504040204" pitchFamily="34" charset="0"/>
              </a:rPr>
              <a:t>Almonacid</a:t>
            </a:r>
            <a:endParaRPr lang="es-ES" sz="14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r>
              <a:rPr lang="es-ES" sz="1400" dirty="0">
                <a:latin typeface="Verdana" panose="020B0604030504040204" pitchFamily="34" charset="0"/>
                <a:ea typeface="Verdana" panose="020B0604030504040204" pitchFamily="34" charset="0"/>
                <a:cs typeface="Verdana" panose="020B0604030504040204" pitchFamily="34" charset="0"/>
              </a:rPr>
              <a:t>Secretaria Regional Ministerial de Energía</a:t>
            </a:r>
          </a:p>
          <a:p>
            <a:pPr algn="r">
              <a:lnSpc>
                <a:spcPct val="100000"/>
              </a:lnSpc>
            </a:pPr>
            <a:r>
              <a:rPr lang="es-ES" sz="1400" dirty="0">
                <a:latin typeface="Verdana" panose="020B0604030504040204" pitchFamily="34" charset="0"/>
                <a:ea typeface="Verdana" panose="020B0604030504040204" pitchFamily="34" charset="0"/>
                <a:cs typeface="Verdana" panose="020B0604030504040204" pitchFamily="34" charset="0"/>
              </a:rPr>
              <a:t>Magallanes y Antártica Chilena</a:t>
            </a:r>
          </a:p>
          <a:p>
            <a:pPr algn="r">
              <a:lnSpc>
                <a:spcPct val="100000"/>
              </a:lnSpc>
            </a:pPr>
            <a:r>
              <a:rPr lang="es-ES" sz="1400" dirty="0">
                <a:latin typeface="Verdana" panose="020B0604030504040204" pitchFamily="34" charset="0"/>
                <a:ea typeface="Verdana" panose="020B0604030504040204" pitchFamily="34" charset="0"/>
                <a:cs typeface="Verdana" panose="020B0604030504040204" pitchFamily="34" charset="0"/>
                <a:hlinkClick r:id="rId2"/>
              </a:rPr>
              <a:t>mojeda@minenergia.cl</a:t>
            </a:r>
            <a:endParaRPr lang="es-ES" sz="14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pPr>
            <a:br>
              <a:rPr lang="es-ES" sz="1800" dirty="0">
                <a:latin typeface="Verdana" panose="020B0604030504040204" pitchFamily="34" charset="0"/>
                <a:ea typeface="Verdana" panose="020B0604030504040204" pitchFamily="34" charset="0"/>
                <a:cs typeface="Verdana" panose="020B0604030504040204" pitchFamily="34" charset="0"/>
              </a:rPr>
            </a:br>
            <a:endParaRPr lang="es-CL" sz="1800" dirty="0">
              <a:latin typeface="Verdana" panose="020B0604030504040204" pitchFamily="34" charset="0"/>
              <a:ea typeface="Verdana" panose="020B0604030504040204" pitchFamily="34" charset="0"/>
              <a:cs typeface="Verdana" panose="020B0604030504040204" pitchFamily="34" charset="0"/>
            </a:endParaRPr>
          </a:p>
        </p:txBody>
      </p:sp>
      <p:sp>
        <p:nvSpPr>
          <p:cNvPr id="4" name="Título 1">
            <a:extLst>
              <a:ext uri="{FF2B5EF4-FFF2-40B4-BE49-F238E27FC236}">
                <a16:creationId xmlns:a16="http://schemas.microsoft.com/office/drawing/2014/main" id="{8CA54EF2-8A7C-5445-A9D3-C80BED3D20C6}"/>
              </a:ext>
            </a:extLst>
          </p:cNvPr>
          <p:cNvSpPr txBox="1">
            <a:spLocks/>
          </p:cNvSpPr>
          <p:nvPr/>
        </p:nvSpPr>
        <p:spPr>
          <a:xfrm>
            <a:off x="622917" y="230820"/>
            <a:ext cx="10749378" cy="100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9600" b="1" i="0" kern="1200">
                <a:solidFill>
                  <a:srgbClr val="284A7C"/>
                </a:solidFill>
                <a:latin typeface="GOBCL-HEAVY" pitchFamily="2" charset="77"/>
                <a:ea typeface="+mj-ea"/>
                <a:cs typeface="+mj-cs"/>
              </a:defRPr>
            </a:lvl1pPr>
          </a:lstStyle>
          <a:p>
            <a:pPr algn="r">
              <a:lnSpc>
                <a:spcPct val="100000"/>
              </a:lnSpc>
            </a:pPr>
            <a:br>
              <a:rPr lang="es-ES" sz="1600" dirty="0">
                <a:latin typeface="Verdana" panose="020B0604030504040204" pitchFamily="34" charset="0"/>
                <a:ea typeface="Verdana" panose="020B0604030504040204" pitchFamily="34" charset="0"/>
                <a:cs typeface="Verdana" panose="020B0604030504040204" pitchFamily="34" charset="0"/>
              </a:rPr>
            </a:br>
            <a:endParaRPr lang="es-ES" sz="16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6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4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4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pPr>
            <a:br>
              <a:rPr lang="es-ES" sz="1800" dirty="0">
                <a:latin typeface="Verdana" panose="020B0604030504040204" pitchFamily="34" charset="0"/>
                <a:ea typeface="Verdana" panose="020B0604030504040204" pitchFamily="34" charset="0"/>
                <a:cs typeface="Verdana" panose="020B0604030504040204" pitchFamily="34" charset="0"/>
              </a:rPr>
            </a:br>
            <a:endParaRPr lang="es-CL" sz="1800" dirty="0">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14" y="2753973"/>
            <a:ext cx="821045" cy="73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ítulo 1">
            <a:extLst>
              <a:ext uri="{FF2B5EF4-FFF2-40B4-BE49-F238E27FC236}">
                <a16:creationId xmlns:a16="http://schemas.microsoft.com/office/drawing/2014/main" id="{8CA54EF2-8A7C-5445-A9D3-C80BED3D20C6}"/>
              </a:ext>
            </a:extLst>
          </p:cNvPr>
          <p:cNvSpPr txBox="1">
            <a:spLocks/>
          </p:cNvSpPr>
          <p:nvPr/>
        </p:nvSpPr>
        <p:spPr>
          <a:xfrm>
            <a:off x="1618694" y="2866325"/>
            <a:ext cx="6016101" cy="100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9600" b="1" i="0" kern="1200">
                <a:solidFill>
                  <a:srgbClr val="284A7C"/>
                </a:solidFill>
                <a:latin typeface="GOBCL-HEAVY" pitchFamily="2" charset="77"/>
                <a:ea typeface="+mj-ea"/>
                <a:cs typeface="+mj-cs"/>
              </a:defRPr>
            </a:lvl1pPr>
          </a:lstStyle>
          <a:p>
            <a:pPr algn="r">
              <a:lnSpc>
                <a:spcPct val="100000"/>
              </a:lnSpc>
            </a:pPr>
            <a:br>
              <a:rPr lang="es-ES" sz="1600" dirty="0">
                <a:latin typeface="Verdana" panose="020B0604030504040204" pitchFamily="34" charset="0"/>
                <a:ea typeface="Verdana" panose="020B0604030504040204" pitchFamily="34" charset="0"/>
                <a:cs typeface="Verdana" panose="020B0604030504040204" pitchFamily="34" charset="0"/>
              </a:rPr>
            </a:br>
            <a:endParaRPr lang="es-ES" sz="16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6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400" dirty="0">
              <a:latin typeface="Verdana" panose="020B0604030504040204" pitchFamily="34" charset="0"/>
              <a:ea typeface="Verdana" panose="020B0604030504040204" pitchFamily="34" charset="0"/>
              <a:cs typeface="Verdana" panose="020B0604030504040204" pitchFamily="34" charset="0"/>
            </a:endParaRPr>
          </a:p>
          <a:p>
            <a:pPr algn="r">
              <a:lnSpc>
                <a:spcPct val="100000"/>
              </a:lnSpc>
            </a:pPr>
            <a:endParaRPr lang="es-ES" sz="14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pPr>
            <a:r>
              <a:rPr lang="es-ES" sz="1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JORNADAS GANADERAS 2022</a:t>
            </a:r>
          </a:p>
          <a:p>
            <a:pPr algn="l">
              <a:lnSpc>
                <a:spcPct val="100000"/>
              </a:lnSpc>
            </a:pPr>
            <a:r>
              <a:rPr lang="es-ES" sz="1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ASOGAMA A.G</a:t>
            </a:r>
          </a:p>
          <a:p>
            <a:pPr algn="l">
              <a:lnSpc>
                <a:spcPct val="100000"/>
              </a:lnSpc>
            </a:pPr>
            <a:r>
              <a:rPr lang="es-ES" sz="1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18-19 Agosto 2022</a:t>
            </a:r>
            <a:br>
              <a:rPr lang="es-ES" sz="1800" dirty="0">
                <a:latin typeface="Verdana" panose="020B0604030504040204" pitchFamily="34" charset="0"/>
                <a:ea typeface="Verdana" panose="020B0604030504040204" pitchFamily="34" charset="0"/>
                <a:cs typeface="Verdana" panose="020B0604030504040204" pitchFamily="34" charset="0"/>
              </a:rPr>
            </a:br>
            <a:endParaRPr lang="es-CL" sz="1800" dirty="0">
              <a:latin typeface="Verdana" panose="020B0604030504040204" pitchFamily="34" charset="0"/>
              <a:ea typeface="Verdana" panose="020B0604030504040204" pitchFamily="34" charset="0"/>
              <a:cs typeface="Verdana" panose="020B060403050404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8050" y="230820"/>
            <a:ext cx="1268490" cy="115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77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2"/>
          <p:cNvSpPr/>
          <p:nvPr/>
        </p:nvSpPr>
        <p:spPr>
          <a:xfrm>
            <a:off x="1399760" y="1282252"/>
            <a:ext cx="3991389" cy="4555093"/>
          </a:xfrm>
          <a:prstGeom prst="rect">
            <a:avLst/>
          </a:prstGeom>
        </p:spPr>
        <p:txBody>
          <a:bodyPr wrap="square">
            <a:spAutoFit/>
          </a:bodyPr>
          <a:lstStyle/>
          <a:p>
            <a:pPr algn="just"/>
            <a:r>
              <a:rPr lang="es-CL" sz="2000" b="1" dirty="0">
                <a:solidFill>
                  <a:srgbClr val="333333"/>
                </a:solidFill>
                <a:latin typeface="Calibri" panose="020F0502020204030204" pitchFamily="34" charset="0"/>
                <a:cs typeface="Calibri" panose="020F0502020204030204" pitchFamily="34" charset="0"/>
              </a:rPr>
              <a:t>¿es seguro el Hidrógeno?</a:t>
            </a:r>
          </a:p>
          <a:p>
            <a:pPr algn="just"/>
            <a:endParaRPr lang="es-CL" dirty="0">
              <a:solidFill>
                <a:srgbClr val="333333"/>
              </a:solidFill>
              <a:latin typeface="Calibri" panose="020F0502020204030204" pitchFamily="34" charset="0"/>
              <a:cs typeface="Calibri" panose="020F0502020204030204" pitchFamily="34" charset="0"/>
            </a:endParaRPr>
          </a:p>
          <a:p>
            <a:pPr algn="just"/>
            <a:r>
              <a:rPr lang="es-CL" dirty="0">
                <a:solidFill>
                  <a:srgbClr val="333333"/>
                </a:solidFill>
                <a:latin typeface="Calibri" panose="020F0502020204030204" pitchFamily="34" charset="0"/>
                <a:cs typeface="Calibri" panose="020F0502020204030204" pitchFamily="34" charset="0"/>
              </a:rPr>
              <a:t>El hidrógeno ha sido utilizado de forma segura por muchas décadas en la industria. Solo en Estados Unidos se producen y usan sin peligro más de 9 millones de toneladas de hidrógeno al año, el cual es utilizado en aplicaciones</a:t>
            </a:r>
          </a:p>
          <a:p>
            <a:pPr algn="just"/>
            <a:r>
              <a:rPr lang="es-CL" dirty="0">
                <a:solidFill>
                  <a:srgbClr val="333333"/>
                </a:solidFill>
                <a:latin typeface="Calibri" panose="020F0502020204030204" pitchFamily="34" charset="0"/>
                <a:cs typeface="Calibri" panose="020F0502020204030204" pitchFamily="34" charset="0"/>
              </a:rPr>
              <a:t>químicas y metalúrgicas, en la industria</a:t>
            </a:r>
          </a:p>
          <a:p>
            <a:pPr algn="just"/>
            <a:r>
              <a:rPr lang="es-CL" dirty="0">
                <a:solidFill>
                  <a:srgbClr val="333333"/>
                </a:solidFill>
                <a:latin typeface="Calibri" panose="020F0502020204030204" pitchFamily="34" charset="0"/>
                <a:cs typeface="Calibri" panose="020F0502020204030204" pitchFamily="34" charset="0"/>
              </a:rPr>
              <a:t>alimenticia, el programa espacial, entre otras.</a:t>
            </a:r>
          </a:p>
          <a:p>
            <a:pPr algn="just"/>
            <a:r>
              <a:rPr lang="es-CL" dirty="0">
                <a:solidFill>
                  <a:srgbClr val="333333"/>
                </a:solidFill>
                <a:latin typeface="Calibri" panose="020F0502020204030204" pitchFamily="34" charset="0"/>
                <a:cs typeface="Calibri" panose="020F0502020204030204" pitchFamily="34" charset="0"/>
              </a:rPr>
              <a:t>Por lo tanto, para un uso seguro, el diseño de estructuras donde el hidrógeno es almacenado y utilizado, debe considerar las propiedades</a:t>
            </a:r>
          </a:p>
          <a:p>
            <a:pPr algn="just"/>
            <a:r>
              <a:rPr lang="es-CL" dirty="0">
                <a:solidFill>
                  <a:srgbClr val="333333"/>
                </a:solidFill>
                <a:latin typeface="Calibri" panose="020F0502020204030204" pitchFamily="34" charset="0"/>
                <a:cs typeface="Calibri" panose="020F0502020204030204" pitchFamily="34" charset="0"/>
              </a:rPr>
              <a:t>únicas de este elemento.</a:t>
            </a:r>
            <a:endParaRPr lang="es-CL" dirty="0">
              <a:latin typeface="Calibri" panose="020F0502020204030204" pitchFamily="34" charset="0"/>
              <a:cs typeface="Calibri" panose="020F0502020204030204" pitchFamily="34" charset="0"/>
            </a:endParaRPr>
          </a:p>
        </p:txBody>
      </p:sp>
      <p:pic>
        <p:nvPicPr>
          <p:cNvPr id="6" name="Imagen 1"/>
          <p:cNvPicPr>
            <a:picLocks noChangeAspect="1"/>
          </p:cNvPicPr>
          <p:nvPr/>
        </p:nvPicPr>
        <p:blipFill>
          <a:blip r:embed="rId3"/>
          <a:stretch>
            <a:fillRect/>
          </a:stretch>
        </p:blipFill>
        <p:spPr>
          <a:xfrm>
            <a:off x="6388996" y="185665"/>
            <a:ext cx="5117204" cy="6034159"/>
          </a:xfrm>
          <a:prstGeom prst="rect">
            <a:avLst/>
          </a:prstGeom>
        </p:spPr>
      </p:pic>
      <p:sp>
        <p:nvSpPr>
          <p:cNvPr id="7"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Seguridad</a:t>
            </a:r>
            <a:endParaRPr lang="es-ES" dirty="0">
              <a:solidFill>
                <a:schemeClr val="bg2">
                  <a:lumMod val="25000"/>
                </a:schemeClr>
              </a:solidFill>
            </a:endParaRPr>
          </a:p>
        </p:txBody>
      </p:sp>
    </p:spTree>
    <p:extLst>
      <p:ext uri="{BB962C8B-B14F-4D97-AF65-F5344CB8AC3E}">
        <p14:creationId xmlns:p14="http://schemas.microsoft.com/office/powerpoint/2010/main" val="98004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92349" y="448767"/>
            <a:ext cx="3384612" cy="1143000"/>
          </a:xfrm>
        </p:spPr>
        <p:txBody>
          <a:bodyPr/>
          <a:lstStyle/>
          <a:p>
            <a:r>
              <a:rPr lang="es-CL" dirty="0">
                <a:solidFill>
                  <a:schemeClr val="bg2">
                    <a:lumMod val="25000"/>
                  </a:schemeClr>
                </a:solidFill>
              </a:rPr>
              <a:t>Normativa ISO</a:t>
            </a:r>
            <a:endParaRPr lang="es-ES" dirty="0">
              <a:solidFill>
                <a:schemeClr val="bg2">
                  <a:lumMod val="25000"/>
                </a:schemeClr>
              </a:solidFill>
            </a:endParaRPr>
          </a:p>
        </p:txBody>
      </p:sp>
      <p:pic>
        <p:nvPicPr>
          <p:cNvPr id="4" name="Imagen 3"/>
          <p:cNvPicPr>
            <a:picLocks noChangeAspect="1"/>
          </p:cNvPicPr>
          <p:nvPr/>
        </p:nvPicPr>
        <p:blipFill>
          <a:blip r:embed="rId3"/>
          <a:stretch>
            <a:fillRect/>
          </a:stretch>
        </p:blipFill>
        <p:spPr>
          <a:xfrm>
            <a:off x="3994212" y="661874"/>
            <a:ext cx="8016536" cy="5694335"/>
          </a:xfrm>
          <a:prstGeom prst="rect">
            <a:avLst/>
          </a:prstGeom>
        </p:spPr>
      </p:pic>
    </p:spTree>
    <p:extLst>
      <p:ext uri="{BB962C8B-B14F-4D97-AF65-F5344CB8AC3E}">
        <p14:creationId xmlns:p14="http://schemas.microsoft.com/office/powerpoint/2010/main" val="1338625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CL" dirty="0">
                <a:solidFill>
                  <a:schemeClr val="bg2">
                    <a:lumMod val="25000"/>
                  </a:schemeClr>
                </a:solidFill>
              </a:rPr>
              <a:t>Normativa</a:t>
            </a:r>
            <a:endParaRPr lang="es-ES" dirty="0">
              <a:solidFill>
                <a:schemeClr val="bg2">
                  <a:lumMod val="25000"/>
                </a:schemeClr>
              </a:solidFill>
            </a:endParaRPr>
          </a:p>
        </p:txBody>
      </p:sp>
      <p:pic>
        <p:nvPicPr>
          <p:cNvPr id="6" name="Imagen 6"/>
          <p:cNvPicPr>
            <a:picLocks noChangeAspect="1"/>
          </p:cNvPicPr>
          <p:nvPr/>
        </p:nvPicPr>
        <p:blipFill>
          <a:blip r:embed="rId3"/>
          <a:stretch>
            <a:fillRect/>
          </a:stretch>
        </p:blipFill>
        <p:spPr>
          <a:xfrm>
            <a:off x="1029405" y="1194253"/>
            <a:ext cx="3202710" cy="4168322"/>
          </a:xfrm>
          <a:prstGeom prst="rect">
            <a:avLst/>
          </a:prstGeom>
          <a:ln w="28575">
            <a:solidFill>
              <a:schemeClr val="tx1"/>
            </a:solidFill>
          </a:ln>
        </p:spPr>
      </p:pic>
      <p:sp>
        <p:nvSpPr>
          <p:cNvPr id="7" name="Rectángulo 4"/>
          <p:cNvSpPr/>
          <p:nvPr/>
        </p:nvSpPr>
        <p:spPr>
          <a:xfrm>
            <a:off x="507358" y="5603227"/>
            <a:ext cx="4559941" cy="461665"/>
          </a:xfrm>
          <a:prstGeom prst="rect">
            <a:avLst/>
          </a:prstGeom>
        </p:spPr>
        <p:txBody>
          <a:bodyPr wrap="square">
            <a:spAutoFit/>
          </a:bodyPr>
          <a:lstStyle/>
          <a:p>
            <a:r>
              <a:rPr lang="es-CL" sz="1200" dirty="0">
                <a:solidFill>
                  <a:srgbClr val="C00000"/>
                </a:solidFill>
                <a:latin typeface="Calibri" panose="020F0502020204030204" pitchFamily="34" charset="0"/>
                <a:cs typeface="Calibri" panose="020F0502020204030204" pitchFamily="34" charset="0"/>
              </a:rPr>
              <a:t>https://energia.gob.cl/sites/default/files/guia_proyectos_especiales_hidrogeno_2021.pdf</a:t>
            </a:r>
          </a:p>
        </p:txBody>
      </p:sp>
      <p:pic>
        <p:nvPicPr>
          <p:cNvPr id="8" name="Imagen 1"/>
          <p:cNvPicPr>
            <a:picLocks noChangeAspect="1"/>
          </p:cNvPicPr>
          <p:nvPr/>
        </p:nvPicPr>
        <p:blipFill>
          <a:blip r:embed="rId4"/>
          <a:stretch>
            <a:fillRect/>
          </a:stretch>
        </p:blipFill>
        <p:spPr>
          <a:xfrm>
            <a:off x="5067299" y="125908"/>
            <a:ext cx="3014871" cy="6305011"/>
          </a:xfrm>
          <a:prstGeom prst="rect">
            <a:avLst/>
          </a:prstGeom>
        </p:spPr>
      </p:pic>
      <p:pic>
        <p:nvPicPr>
          <p:cNvPr id="9" name="Imagen 3"/>
          <p:cNvPicPr>
            <a:picLocks noChangeAspect="1"/>
          </p:cNvPicPr>
          <p:nvPr/>
        </p:nvPicPr>
        <p:blipFill>
          <a:blip r:embed="rId5"/>
          <a:stretch>
            <a:fillRect/>
          </a:stretch>
        </p:blipFill>
        <p:spPr>
          <a:xfrm>
            <a:off x="8632415" y="125907"/>
            <a:ext cx="3426846" cy="6305011"/>
          </a:xfrm>
          <a:prstGeom prst="rect">
            <a:avLst/>
          </a:prstGeom>
        </p:spPr>
      </p:pic>
    </p:spTree>
    <p:extLst>
      <p:ext uri="{BB962C8B-B14F-4D97-AF65-F5344CB8AC3E}">
        <p14:creationId xmlns:p14="http://schemas.microsoft.com/office/powerpoint/2010/main" val="2285454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54EF2-8A7C-5445-A9D3-C80BED3D20C6}"/>
              </a:ext>
            </a:extLst>
          </p:cNvPr>
          <p:cNvSpPr>
            <a:spLocks noGrp="1"/>
          </p:cNvSpPr>
          <p:nvPr>
            <p:ph type="ctrTitle"/>
          </p:nvPr>
        </p:nvSpPr>
        <p:spPr>
          <a:xfrm>
            <a:off x="820765" y="1256543"/>
            <a:ext cx="10032114" cy="1528763"/>
          </a:xfrm>
        </p:spPr>
        <p:txBody>
          <a:bodyPr>
            <a:noAutofit/>
          </a:bodyPr>
          <a:lstStyle/>
          <a:p>
            <a:pPr algn="l">
              <a:lnSpc>
                <a:spcPct val="100000"/>
              </a:lnSpc>
            </a:pPr>
            <a:r>
              <a:rPr lang="es-ES" sz="2800" dirty="0">
                <a:latin typeface="Verdana" panose="020B0604030504040204" pitchFamily="34" charset="0"/>
                <a:ea typeface="Verdana" panose="020B0604030504040204" pitchFamily="34" charset="0"/>
                <a:cs typeface="Verdana" panose="020B0604030504040204" pitchFamily="34" charset="0"/>
              </a:rPr>
              <a:t>Hidrógeno verde:</a:t>
            </a:r>
            <a:br>
              <a:rPr lang="es-ES" sz="3600" dirty="0">
                <a:latin typeface="Verdana" panose="020B0604030504040204" pitchFamily="34" charset="0"/>
                <a:ea typeface="Verdana" panose="020B0604030504040204" pitchFamily="34" charset="0"/>
                <a:cs typeface="Verdana" panose="020B0604030504040204" pitchFamily="34" charset="0"/>
              </a:rPr>
            </a:br>
            <a:r>
              <a:rPr lang="es-ES" sz="4000" dirty="0">
                <a:latin typeface="Verdana" panose="020B0604030504040204" pitchFamily="34" charset="0"/>
                <a:ea typeface="Verdana" panose="020B0604030504040204" pitchFamily="34" charset="0"/>
                <a:cs typeface="Verdana" panose="020B0604030504040204" pitchFamily="34" charset="0"/>
              </a:rPr>
              <a:t>Potencialidades y Proyectos</a:t>
            </a:r>
            <a:endParaRPr lang="es-CL"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44706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66875" y="1859340"/>
            <a:ext cx="9515475" cy="3508653"/>
          </a:xfrm>
          <a:prstGeom prst="rect">
            <a:avLst/>
          </a:prstGeom>
        </p:spPr>
        <p:txBody>
          <a:bodyPr wrap="square">
            <a:spAutoFit/>
          </a:bodyPr>
          <a:lstStyle/>
          <a:p>
            <a:pPr algn="just"/>
            <a:r>
              <a:rPr lang="es-ES" dirty="0">
                <a:solidFill>
                  <a:schemeClr val="tx2"/>
                </a:solidFill>
              </a:rPr>
              <a:t>“</a:t>
            </a:r>
            <a:r>
              <a:rPr lang="es-ES" sz="2400" i="1" dirty="0">
                <a:solidFill>
                  <a:schemeClr val="tx2"/>
                </a:solidFill>
              </a:rPr>
              <a:t>Estamos trabajando para crear las condiciones favorables para el desarrollo del hidrógeno verde, lo vamos a seguir potenciando, pero integrándolo en una política industrial. Queremos que esta industria se despliegue propiciando el desarrollo local, con un acento más social e inclusivo, con una mirada sistémica, que considere los impactos que tendrá no sólo en términos económicos, sino que sociales, culturales y medioambientales</a:t>
            </a:r>
            <a:r>
              <a:rPr lang="es-ES" dirty="0"/>
              <a:t>”</a:t>
            </a:r>
          </a:p>
          <a:p>
            <a:pPr algn="just"/>
            <a:endParaRPr lang="es-CL" dirty="0">
              <a:solidFill>
                <a:srgbClr val="000000"/>
              </a:solidFill>
              <a:latin typeface="Graphik"/>
            </a:endParaRPr>
          </a:p>
          <a:p>
            <a:pPr algn="r"/>
            <a:r>
              <a:rPr lang="es-CL" b="1" i="1" dirty="0">
                <a:solidFill>
                  <a:srgbClr val="000000"/>
                </a:solidFill>
              </a:rPr>
              <a:t>Claudio </a:t>
            </a:r>
            <a:r>
              <a:rPr lang="es-CL" b="1" i="1" dirty="0" err="1">
                <a:solidFill>
                  <a:srgbClr val="000000"/>
                </a:solidFill>
              </a:rPr>
              <a:t>Huepe</a:t>
            </a:r>
            <a:r>
              <a:rPr lang="es-CL" b="1" i="1" dirty="0">
                <a:solidFill>
                  <a:srgbClr val="000000"/>
                </a:solidFill>
              </a:rPr>
              <a:t>, Ministro de Energía de Chile</a:t>
            </a:r>
          </a:p>
          <a:p>
            <a:pPr algn="r"/>
            <a:r>
              <a:rPr lang="es-CL" b="1" i="1" dirty="0">
                <a:solidFill>
                  <a:srgbClr val="000000"/>
                </a:solidFill>
              </a:rPr>
              <a:t>Julio 2022</a:t>
            </a:r>
            <a:endParaRPr lang="es-ES" b="1" i="1" dirty="0"/>
          </a:p>
        </p:txBody>
      </p:sp>
    </p:spTree>
    <p:extLst>
      <p:ext uri="{BB962C8B-B14F-4D97-AF65-F5344CB8AC3E}">
        <p14:creationId xmlns:p14="http://schemas.microsoft.com/office/powerpoint/2010/main" val="503058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CuadroTexto">
            <a:extLst>
              <a:ext uri="{FF2B5EF4-FFF2-40B4-BE49-F238E27FC236}">
                <a16:creationId xmlns:a16="http://schemas.microsoft.com/office/drawing/2014/main" id="{BCA02272-B45F-FB86-04AB-CAC21ECA8BB0}"/>
              </a:ext>
            </a:extLst>
          </p:cNvPr>
          <p:cNvSpPr txBox="1"/>
          <p:nvPr/>
        </p:nvSpPr>
        <p:spPr>
          <a:xfrm>
            <a:off x="4631854" y="5617241"/>
            <a:ext cx="3318345" cy="338554"/>
          </a:xfrm>
          <a:prstGeom prst="rect">
            <a:avLst/>
          </a:prstGeom>
          <a:noFill/>
        </p:spPr>
        <p:txBody>
          <a:bodyPr wrap="square" rtlCol="0">
            <a:spAutoFit/>
          </a:bodyPr>
          <a:lstStyle/>
          <a:p>
            <a:r>
              <a:rPr lang="es-CL" sz="1600" b="1" dirty="0">
                <a:solidFill>
                  <a:srgbClr val="006765"/>
                </a:solidFill>
                <a:latin typeface="Poppins" pitchFamily="2" charset="77"/>
                <a:cs typeface="Poppins" pitchFamily="2" charset="77"/>
              </a:rPr>
              <a:t>Escenario carbono neutral</a:t>
            </a:r>
          </a:p>
        </p:txBody>
      </p:sp>
      <p:sp>
        <p:nvSpPr>
          <p:cNvPr id="5" name="5 Rectángulo">
            <a:extLst>
              <a:ext uri="{FF2B5EF4-FFF2-40B4-BE49-F238E27FC236}">
                <a16:creationId xmlns:a16="http://schemas.microsoft.com/office/drawing/2014/main" id="{4DDEBC12-9F74-E395-C548-83A2397D552C}"/>
              </a:ext>
            </a:extLst>
          </p:cNvPr>
          <p:cNvSpPr/>
          <p:nvPr/>
        </p:nvSpPr>
        <p:spPr>
          <a:xfrm>
            <a:off x="9668631" y="898320"/>
            <a:ext cx="2068670" cy="880750"/>
          </a:xfrm>
          <a:prstGeom prst="rect">
            <a:avLst/>
          </a:prstGeom>
          <a:solidFill>
            <a:srgbClr val="C8A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dirty="0">
                <a:latin typeface="Poppins" panose="00000500000000000000"/>
              </a:rPr>
              <a:t>Eficiencia energética (35%)</a:t>
            </a:r>
          </a:p>
        </p:txBody>
      </p:sp>
      <p:sp>
        <p:nvSpPr>
          <p:cNvPr id="6" name="10 Rectángulo">
            <a:extLst>
              <a:ext uri="{FF2B5EF4-FFF2-40B4-BE49-F238E27FC236}">
                <a16:creationId xmlns:a16="http://schemas.microsoft.com/office/drawing/2014/main" id="{EEE36665-2C37-98E2-7F02-D3789F5AA2BA}"/>
              </a:ext>
            </a:extLst>
          </p:cNvPr>
          <p:cNvSpPr/>
          <p:nvPr/>
        </p:nvSpPr>
        <p:spPr>
          <a:xfrm>
            <a:off x="9668631" y="1807094"/>
            <a:ext cx="2068670" cy="563083"/>
          </a:xfrm>
          <a:prstGeom prst="rect">
            <a:avLst/>
          </a:prstGeom>
          <a:solidFill>
            <a:srgbClr val="E6D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dirty="0">
                <a:solidFill>
                  <a:srgbClr val="001F60"/>
                </a:solidFill>
                <a:latin typeface="Poppins" panose="00000500000000000000"/>
              </a:rPr>
              <a:t>Energías Renovables y Retiro Carbón (22%)</a:t>
            </a:r>
          </a:p>
        </p:txBody>
      </p:sp>
      <p:sp>
        <p:nvSpPr>
          <p:cNvPr id="7" name="13 Rectángulo">
            <a:extLst>
              <a:ext uri="{FF2B5EF4-FFF2-40B4-BE49-F238E27FC236}">
                <a16:creationId xmlns:a16="http://schemas.microsoft.com/office/drawing/2014/main" id="{2B8DC495-3464-6916-5CD7-0EBCA5C59C8F}"/>
              </a:ext>
            </a:extLst>
          </p:cNvPr>
          <p:cNvSpPr/>
          <p:nvPr/>
        </p:nvSpPr>
        <p:spPr>
          <a:xfrm>
            <a:off x="9668631" y="2407716"/>
            <a:ext cx="2068670" cy="400178"/>
          </a:xfrm>
          <a:prstGeom prst="rect">
            <a:avLst/>
          </a:prstGeom>
          <a:solidFill>
            <a:srgbClr val="001F60"/>
          </a:solidFill>
          <a:ln>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a:latin typeface="Poppins" panose="00000500000000000000"/>
              </a:rPr>
              <a:t>Electromovilidad (18%)</a:t>
            </a:r>
          </a:p>
        </p:txBody>
      </p:sp>
      <p:sp>
        <p:nvSpPr>
          <p:cNvPr id="8" name="14 Rectángulo">
            <a:extLst>
              <a:ext uri="{FF2B5EF4-FFF2-40B4-BE49-F238E27FC236}">
                <a16:creationId xmlns:a16="http://schemas.microsoft.com/office/drawing/2014/main" id="{4B3743FB-2AD6-8E46-4B37-A05BF8B63475}"/>
              </a:ext>
            </a:extLst>
          </p:cNvPr>
          <p:cNvSpPr/>
          <p:nvPr/>
        </p:nvSpPr>
        <p:spPr>
          <a:xfrm>
            <a:off x="9668631" y="2835917"/>
            <a:ext cx="2068670" cy="577844"/>
          </a:xfrm>
          <a:prstGeom prst="rect">
            <a:avLst/>
          </a:prstGeom>
          <a:solidFill>
            <a:srgbClr val="006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dirty="0">
                <a:solidFill>
                  <a:schemeClr val="bg1"/>
                </a:solidFill>
                <a:latin typeface="Poppins" panose="00000500000000000000"/>
              </a:rPr>
              <a:t>Hidrógeno Verde (24%)</a:t>
            </a:r>
          </a:p>
        </p:txBody>
      </p:sp>
      <p:sp>
        <p:nvSpPr>
          <p:cNvPr id="9" name="15 Rectángulo">
            <a:extLst>
              <a:ext uri="{FF2B5EF4-FFF2-40B4-BE49-F238E27FC236}">
                <a16:creationId xmlns:a16="http://schemas.microsoft.com/office/drawing/2014/main" id="{85834596-D97F-0153-69A3-7DE9BC33CC28}"/>
              </a:ext>
            </a:extLst>
          </p:cNvPr>
          <p:cNvSpPr/>
          <p:nvPr/>
        </p:nvSpPr>
        <p:spPr>
          <a:xfrm>
            <a:off x="9668631" y="3823221"/>
            <a:ext cx="2068670" cy="217083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a:latin typeface="Poppins" panose="00000500000000000000"/>
              </a:rPr>
              <a:t>Captura Bosques</a:t>
            </a:r>
          </a:p>
        </p:txBody>
      </p:sp>
      <p:sp>
        <p:nvSpPr>
          <p:cNvPr id="10" name="15 Rectángulo">
            <a:extLst>
              <a:ext uri="{FF2B5EF4-FFF2-40B4-BE49-F238E27FC236}">
                <a16:creationId xmlns:a16="http://schemas.microsoft.com/office/drawing/2014/main" id="{DCA55755-B2CD-3206-2FE5-D4B8ABD84FD5}"/>
              </a:ext>
            </a:extLst>
          </p:cNvPr>
          <p:cNvSpPr/>
          <p:nvPr/>
        </p:nvSpPr>
        <p:spPr>
          <a:xfrm>
            <a:off x="9668631" y="3441785"/>
            <a:ext cx="2068670" cy="356443"/>
          </a:xfrm>
          <a:prstGeom prst="rect">
            <a:avLst/>
          </a:prstGeom>
          <a:solidFill>
            <a:srgbClr val="75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latin typeface="Poppins" panose="00000500000000000000"/>
              </a:rPr>
              <a:t>Captura Bosques Adicional</a:t>
            </a:r>
          </a:p>
        </p:txBody>
      </p:sp>
      <p:sp>
        <p:nvSpPr>
          <p:cNvPr id="11" name="16 CuadroTexto">
            <a:extLst>
              <a:ext uri="{FF2B5EF4-FFF2-40B4-BE49-F238E27FC236}">
                <a16:creationId xmlns:a16="http://schemas.microsoft.com/office/drawing/2014/main" id="{2680138A-8B55-7718-84E4-2900616A58C6}"/>
              </a:ext>
            </a:extLst>
          </p:cNvPr>
          <p:cNvSpPr txBox="1"/>
          <p:nvPr/>
        </p:nvSpPr>
        <p:spPr>
          <a:xfrm>
            <a:off x="9027145" y="6073192"/>
            <a:ext cx="2286208" cy="307777"/>
          </a:xfrm>
          <a:prstGeom prst="rect">
            <a:avLst/>
          </a:prstGeom>
          <a:noFill/>
        </p:spPr>
        <p:txBody>
          <a:bodyPr wrap="square" rtlCol="0">
            <a:spAutoFit/>
          </a:bodyPr>
          <a:lstStyle/>
          <a:p>
            <a:r>
              <a:rPr lang="es-CL" sz="1400" dirty="0">
                <a:solidFill>
                  <a:schemeClr val="bg1">
                    <a:lumMod val="50000"/>
                  </a:schemeClr>
                </a:solidFill>
                <a:latin typeface="Poppins" panose="00000500000000000000"/>
              </a:rPr>
              <a:t>Carbono neutralidad</a:t>
            </a:r>
          </a:p>
        </p:txBody>
      </p:sp>
      <p:sp>
        <p:nvSpPr>
          <p:cNvPr id="12" name="11 CuadroTexto">
            <a:extLst>
              <a:ext uri="{FF2B5EF4-FFF2-40B4-BE49-F238E27FC236}">
                <a16:creationId xmlns:a16="http://schemas.microsoft.com/office/drawing/2014/main" id="{B9EF3A68-4BEC-AE82-87C4-0CF4287C15C1}"/>
              </a:ext>
            </a:extLst>
          </p:cNvPr>
          <p:cNvSpPr txBox="1"/>
          <p:nvPr/>
        </p:nvSpPr>
        <p:spPr>
          <a:xfrm>
            <a:off x="9197042" y="773328"/>
            <a:ext cx="575582" cy="307777"/>
          </a:xfrm>
          <a:prstGeom prst="rect">
            <a:avLst/>
          </a:prstGeom>
          <a:noFill/>
        </p:spPr>
        <p:txBody>
          <a:bodyPr wrap="square" rtlCol="0">
            <a:spAutoFit/>
          </a:bodyPr>
          <a:lstStyle/>
          <a:p>
            <a:r>
              <a:rPr lang="es-CL" sz="1400" dirty="0">
                <a:solidFill>
                  <a:schemeClr val="bg1">
                    <a:lumMod val="50000"/>
                  </a:schemeClr>
                </a:solidFill>
                <a:latin typeface="Poppins" pitchFamily="2" charset="77"/>
                <a:cs typeface="Poppins" pitchFamily="2" charset="77"/>
              </a:rPr>
              <a:t>130</a:t>
            </a:r>
          </a:p>
        </p:txBody>
      </p:sp>
      <p:sp>
        <p:nvSpPr>
          <p:cNvPr id="13" name="17 CuadroTexto">
            <a:extLst>
              <a:ext uri="{FF2B5EF4-FFF2-40B4-BE49-F238E27FC236}">
                <a16:creationId xmlns:a16="http://schemas.microsoft.com/office/drawing/2014/main" id="{83B54527-18E4-450B-3557-58334FCFEA70}"/>
              </a:ext>
            </a:extLst>
          </p:cNvPr>
          <p:cNvSpPr txBox="1"/>
          <p:nvPr/>
        </p:nvSpPr>
        <p:spPr>
          <a:xfrm>
            <a:off x="9197042" y="3316489"/>
            <a:ext cx="575582" cy="307777"/>
          </a:xfrm>
          <a:prstGeom prst="rect">
            <a:avLst/>
          </a:prstGeom>
          <a:noFill/>
        </p:spPr>
        <p:txBody>
          <a:bodyPr wrap="square" rtlCol="0">
            <a:spAutoFit/>
          </a:bodyPr>
          <a:lstStyle/>
          <a:p>
            <a:r>
              <a:rPr lang="es-CL" sz="1400" dirty="0">
                <a:solidFill>
                  <a:schemeClr val="bg1">
                    <a:lumMod val="50000"/>
                  </a:schemeClr>
                </a:solidFill>
                <a:latin typeface="Poppins" pitchFamily="2" charset="77"/>
                <a:cs typeface="Poppins" pitchFamily="2" charset="77"/>
              </a:rPr>
              <a:t>65</a:t>
            </a:r>
          </a:p>
        </p:txBody>
      </p:sp>
      <p:graphicFrame>
        <p:nvGraphicFramePr>
          <p:cNvPr id="14" name="1 Gráfico">
            <a:extLst>
              <a:ext uri="{FF2B5EF4-FFF2-40B4-BE49-F238E27FC236}">
                <a16:creationId xmlns:a16="http://schemas.microsoft.com/office/drawing/2014/main" id="{1310345C-DCB7-CC36-5E0F-E0A96C329FFE}"/>
              </a:ext>
            </a:extLst>
          </p:cNvPr>
          <p:cNvGraphicFramePr>
            <a:graphicFrameLocks noGrp="1"/>
          </p:cNvGraphicFramePr>
          <p:nvPr>
            <p:extLst>
              <p:ext uri="{D42A27DB-BD31-4B8C-83A1-F6EECF244321}">
                <p14:modId xmlns:p14="http://schemas.microsoft.com/office/powerpoint/2010/main" val="4275822993"/>
              </p:ext>
            </p:extLst>
          </p:nvPr>
        </p:nvGraphicFramePr>
        <p:xfrm>
          <a:off x="24846" y="308474"/>
          <a:ext cx="9931031" cy="6341403"/>
        </p:xfrm>
        <a:graphic>
          <a:graphicData uri="http://schemas.openxmlformats.org/drawingml/2006/chart">
            <c:chart xmlns:c="http://schemas.openxmlformats.org/drawingml/2006/chart" xmlns:r="http://schemas.openxmlformats.org/officeDocument/2006/relationships" r:id="rId2"/>
          </a:graphicData>
        </a:graphic>
      </p:graphicFrame>
      <p:sp>
        <p:nvSpPr>
          <p:cNvPr id="15" name="Título 1">
            <a:extLst>
              <a:ext uri="{FF2B5EF4-FFF2-40B4-BE49-F238E27FC236}">
                <a16:creationId xmlns:a16="http://schemas.microsoft.com/office/drawing/2014/main" id="{20C35F10-9E17-B3DE-5ABF-085722BE9F35}"/>
              </a:ext>
            </a:extLst>
          </p:cNvPr>
          <p:cNvSpPr txBox="1">
            <a:spLocks/>
          </p:cNvSpPr>
          <p:nvPr/>
        </p:nvSpPr>
        <p:spPr>
          <a:xfrm>
            <a:off x="174968" y="266235"/>
            <a:ext cx="9597656" cy="638695"/>
          </a:xfrm>
          <a:prstGeom prst="rect">
            <a:avLst/>
          </a:prstGeom>
        </p:spPr>
        <p:txBody>
          <a:bodyPr>
            <a:noAutofit/>
          </a:bodyPr>
          <a:lstStyle>
            <a:lvl1pPr algn="ctr" defTabSz="914400" rtl="0" eaLnBrk="1" latinLnBrk="0" hangingPunct="1">
              <a:lnSpc>
                <a:spcPct val="90000"/>
              </a:lnSpc>
              <a:spcBef>
                <a:spcPct val="0"/>
              </a:spcBef>
              <a:buNone/>
              <a:defRPr sz="9600" b="1" i="0" kern="1200">
                <a:solidFill>
                  <a:srgbClr val="284A7C"/>
                </a:solidFill>
                <a:latin typeface="GOBCL-HEAVY" pitchFamily="2" charset="77"/>
                <a:ea typeface="+mj-ea"/>
                <a:cs typeface="+mj-cs"/>
              </a:defRPr>
            </a:lvl1pPr>
          </a:lstStyle>
          <a:p>
            <a:pPr marL="457200">
              <a:lnSpc>
                <a:spcPct val="100000"/>
              </a:lnSpc>
              <a:spcBef>
                <a:spcPts val="0"/>
              </a:spcBef>
            </a:pPr>
            <a:r>
              <a:rPr lang="es-ES" sz="2400" dirty="0">
                <a:latin typeface="Verdana"/>
                <a:ea typeface="Verdana"/>
                <a:cs typeface="Verdana"/>
                <a:sym typeface="Verdana"/>
              </a:rPr>
              <a:t>Demanda de Chile hacia la Carbono Neutralidad</a:t>
            </a:r>
          </a:p>
        </p:txBody>
      </p:sp>
      <p:sp>
        <p:nvSpPr>
          <p:cNvPr id="2" name="1 Elipse"/>
          <p:cNvSpPr/>
          <p:nvPr/>
        </p:nvSpPr>
        <p:spPr>
          <a:xfrm>
            <a:off x="9484834" y="2752840"/>
            <a:ext cx="2411244" cy="6609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6403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59839" y="2445266"/>
            <a:ext cx="8435912" cy="769441"/>
          </a:xfrm>
          <a:prstGeom prst="rect">
            <a:avLst/>
          </a:prstGeom>
        </p:spPr>
        <p:txBody>
          <a:bodyPr wrap="square">
            <a:spAutoFit/>
          </a:bodyPr>
          <a:lstStyle/>
          <a:p>
            <a:pPr algn="just"/>
            <a:r>
              <a:rPr lang="es-ES" sz="4400" b="1" dirty="0">
                <a:solidFill>
                  <a:schemeClr val="bg2">
                    <a:lumMod val="25000"/>
                  </a:schemeClr>
                </a:solidFill>
              </a:rPr>
              <a:t>¿En que ocuparemos ese 24%</a:t>
            </a:r>
            <a:r>
              <a:rPr lang="es-ES" sz="4400" b="1" i="1" dirty="0">
                <a:solidFill>
                  <a:schemeClr val="bg2">
                    <a:lumMod val="25000"/>
                  </a:schemeClr>
                </a:solidFill>
              </a:rPr>
              <a:t>?</a:t>
            </a:r>
            <a:endParaRPr lang="es-CL" sz="4400" b="1" dirty="0">
              <a:solidFill>
                <a:schemeClr val="bg2">
                  <a:lumMod val="25000"/>
                </a:schemeClr>
              </a:solidFill>
              <a:latin typeface="Graphik"/>
            </a:endParaRPr>
          </a:p>
        </p:txBody>
      </p:sp>
    </p:spTree>
    <p:extLst>
      <p:ext uri="{BB962C8B-B14F-4D97-AF65-F5344CB8AC3E}">
        <p14:creationId xmlns:p14="http://schemas.microsoft.com/office/powerpoint/2010/main" val="2019229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049" y="434806"/>
            <a:ext cx="8997493" cy="560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543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Cadena de Valor del Hidrógeno en Magallanes</a:t>
            </a:r>
            <a:endParaRPr lang="es-ES" dirty="0">
              <a:solidFill>
                <a:schemeClr val="bg2">
                  <a:lumMod val="25000"/>
                </a:schemeClr>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72" y="1187044"/>
            <a:ext cx="11436351" cy="43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4210051" y="1800224"/>
            <a:ext cx="1933574" cy="647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533401" y="3695700"/>
            <a:ext cx="1685924" cy="3905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85789" y="4219576"/>
            <a:ext cx="1633536" cy="195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9863091" y="1785823"/>
            <a:ext cx="1819924" cy="3758908"/>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4210051" y="3262311"/>
            <a:ext cx="1933574" cy="647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6527307" y="1571194"/>
            <a:ext cx="3212976" cy="25031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2200276" y="3047999"/>
            <a:ext cx="1933574" cy="647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Llamada de flecha hacia arriba"/>
          <p:cNvSpPr/>
          <p:nvPr/>
        </p:nvSpPr>
        <p:spPr>
          <a:xfrm>
            <a:off x="9570128" y="5544731"/>
            <a:ext cx="2112887" cy="914400"/>
          </a:xfrm>
          <a:prstGeom prst="up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solidFill>
                  <a:srgbClr val="FF0000"/>
                </a:solidFill>
              </a:rPr>
              <a:t>Desarrolladores Regionales</a:t>
            </a:r>
            <a:endParaRPr lang="es-ES" b="1" dirty="0">
              <a:solidFill>
                <a:srgbClr val="FF0000"/>
              </a:solidFill>
            </a:endParaRPr>
          </a:p>
        </p:txBody>
      </p:sp>
    </p:spTree>
    <p:extLst>
      <p:ext uri="{BB962C8B-B14F-4D97-AF65-F5344CB8AC3E}">
        <p14:creationId xmlns:p14="http://schemas.microsoft.com/office/powerpoint/2010/main" val="388052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54EF2-8A7C-5445-A9D3-C80BED3D20C6}"/>
              </a:ext>
            </a:extLst>
          </p:cNvPr>
          <p:cNvSpPr>
            <a:spLocks noGrp="1"/>
          </p:cNvSpPr>
          <p:nvPr>
            <p:ph type="ctrTitle"/>
          </p:nvPr>
        </p:nvSpPr>
        <p:spPr>
          <a:xfrm>
            <a:off x="820765" y="1256543"/>
            <a:ext cx="10032114" cy="1528763"/>
          </a:xfrm>
        </p:spPr>
        <p:txBody>
          <a:bodyPr>
            <a:noAutofit/>
          </a:bodyPr>
          <a:lstStyle/>
          <a:p>
            <a:pPr algn="l">
              <a:lnSpc>
                <a:spcPct val="100000"/>
              </a:lnSpc>
            </a:pPr>
            <a:r>
              <a:rPr lang="es-ES" sz="2800" dirty="0">
                <a:latin typeface="Verdana" panose="020B0604030504040204" pitchFamily="34" charset="0"/>
                <a:ea typeface="Verdana" panose="020B0604030504040204" pitchFamily="34" charset="0"/>
                <a:cs typeface="Verdana" panose="020B0604030504040204" pitchFamily="34" charset="0"/>
              </a:rPr>
              <a:t>Hidrógeno verde:</a:t>
            </a:r>
            <a:br>
              <a:rPr lang="es-ES" sz="3600" dirty="0">
                <a:latin typeface="Verdana" panose="020B0604030504040204" pitchFamily="34" charset="0"/>
                <a:ea typeface="Verdana" panose="020B0604030504040204" pitchFamily="34" charset="0"/>
                <a:cs typeface="Verdana" panose="020B0604030504040204" pitchFamily="34" charset="0"/>
              </a:rPr>
            </a:br>
            <a:r>
              <a:rPr lang="es-ES" sz="4000" dirty="0">
                <a:latin typeface="Verdana" panose="020B0604030504040204" pitchFamily="34" charset="0"/>
                <a:ea typeface="Verdana" panose="020B0604030504040204" pitchFamily="34" charset="0"/>
                <a:cs typeface="Verdana" panose="020B0604030504040204" pitchFamily="34" charset="0"/>
              </a:rPr>
              <a:t>Principales Desafíos Territoriales</a:t>
            </a:r>
            <a:endParaRPr lang="es-CL"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3150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54EF2-8A7C-5445-A9D3-C80BED3D20C6}"/>
              </a:ext>
            </a:extLst>
          </p:cNvPr>
          <p:cNvSpPr>
            <a:spLocks noGrp="1"/>
          </p:cNvSpPr>
          <p:nvPr>
            <p:ph type="ctrTitle"/>
          </p:nvPr>
        </p:nvSpPr>
        <p:spPr>
          <a:xfrm>
            <a:off x="820765" y="1256543"/>
            <a:ext cx="10032114" cy="1528763"/>
          </a:xfrm>
        </p:spPr>
        <p:txBody>
          <a:bodyPr>
            <a:noAutofit/>
          </a:bodyPr>
          <a:lstStyle/>
          <a:p>
            <a:pPr algn="l">
              <a:lnSpc>
                <a:spcPct val="100000"/>
              </a:lnSpc>
            </a:pPr>
            <a:r>
              <a:rPr lang="es-ES" sz="2800" dirty="0">
                <a:latin typeface="Verdana" panose="020B0604030504040204" pitchFamily="34" charset="0"/>
                <a:ea typeface="Verdana" panose="020B0604030504040204" pitchFamily="34" charset="0"/>
                <a:cs typeface="Verdana" panose="020B0604030504040204" pitchFamily="34" charset="0"/>
              </a:rPr>
              <a:t>Hidrógeno verde:</a:t>
            </a:r>
            <a:br>
              <a:rPr lang="es-ES" sz="3600" dirty="0">
                <a:latin typeface="Verdana" panose="020B0604030504040204" pitchFamily="34" charset="0"/>
                <a:ea typeface="Verdana" panose="020B0604030504040204" pitchFamily="34" charset="0"/>
                <a:cs typeface="Verdana" panose="020B0604030504040204" pitchFamily="34" charset="0"/>
              </a:rPr>
            </a:br>
            <a:r>
              <a:rPr lang="es-ES" sz="3600" dirty="0">
                <a:latin typeface="Verdana" panose="020B0604030504040204" pitchFamily="34" charset="0"/>
                <a:ea typeface="Verdana" panose="020B0604030504040204" pitchFamily="34" charset="0"/>
                <a:cs typeface="Verdana" panose="020B0604030504040204" pitchFamily="34" charset="0"/>
              </a:rPr>
              <a:t>Aspectos Generales</a:t>
            </a:r>
            <a:endParaRPr lang="es-CL"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97065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183"/>
            <a:ext cx="12192000" cy="6159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a:off x="6603508" y="2553578"/>
            <a:ext cx="1428380" cy="7620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5456808" y="3497870"/>
            <a:ext cx="1146700" cy="560443"/>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redondeado"/>
          <p:cNvSpPr/>
          <p:nvPr/>
        </p:nvSpPr>
        <p:spPr>
          <a:xfrm>
            <a:off x="8806650" y="923277"/>
            <a:ext cx="3018406" cy="38884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Parque Nacional Pali </a:t>
            </a:r>
            <a:r>
              <a:rPr lang="es-CL" dirty="0" err="1"/>
              <a:t>Aike</a:t>
            </a:r>
            <a:endParaRPr lang="es-CL" dirty="0"/>
          </a:p>
          <a:p>
            <a:pPr algn="ctr"/>
            <a:endParaRPr lang="es-CL" dirty="0"/>
          </a:p>
          <a:p>
            <a:pPr algn="ctr"/>
            <a:r>
              <a:rPr lang="es-CL" dirty="0"/>
              <a:t>Humedal Bahía Lomas- Sitio RAMSAR y Santuario de la Naturaleza</a:t>
            </a:r>
          </a:p>
          <a:p>
            <a:pPr algn="ctr"/>
            <a:endParaRPr lang="es-CL" dirty="0"/>
          </a:p>
          <a:p>
            <a:pPr algn="ctr"/>
            <a:r>
              <a:rPr lang="es-CL" dirty="0"/>
              <a:t>Monumento Natural Los </a:t>
            </a:r>
            <a:r>
              <a:rPr lang="es-CL" dirty="0" err="1"/>
              <a:t>Pinguinos</a:t>
            </a:r>
            <a:endParaRPr lang="es-CL" dirty="0"/>
          </a:p>
          <a:p>
            <a:pPr algn="ctr"/>
            <a:endParaRPr lang="es-CL" dirty="0"/>
          </a:p>
          <a:p>
            <a:pPr algn="ctr"/>
            <a:r>
              <a:rPr lang="es-CL" dirty="0"/>
              <a:t>Monumento Natural los Cisnes</a:t>
            </a:r>
          </a:p>
          <a:p>
            <a:pPr algn="ctr"/>
            <a:endParaRPr lang="es-CL" dirty="0"/>
          </a:p>
          <a:p>
            <a:pPr algn="ctr"/>
            <a:r>
              <a:rPr lang="es-CL" dirty="0"/>
              <a:t>Sitios Prioritarios de Conservación</a:t>
            </a:r>
            <a:endParaRPr lang="es-ES" dirty="0"/>
          </a:p>
        </p:txBody>
      </p:sp>
      <p:sp>
        <p:nvSpPr>
          <p:cNvPr id="12" name="11 Elipse"/>
          <p:cNvSpPr/>
          <p:nvPr/>
        </p:nvSpPr>
        <p:spPr>
          <a:xfrm>
            <a:off x="5175128" y="2831860"/>
            <a:ext cx="714190" cy="7620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5511276" y="1781105"/>
            <a:ext cx="1037763" cy="7620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184304" y="153836"/>
            <a:ext cx="10735229" cy="461665"/>
          </a:xfrm>
          <a:prstGeom prst="rect">
            <a:avLst/>
          </a:prstGeom>
        </p:spPr>
        <p:txBody>
          <a:bodyPr wrap="square">
            <a:spAutoFit/>
          </a:bodyPr>
          <a:lstStyle/>
          <a:p>
            <a:pPr algn="just"/>
            <a:r>
              <a:rPr lang="es-CL" sz="2400" b="1" dirty="0">
                <a:solidFill>
                  <a:schemeClr val="bg2">
                    <a:lumMod val="25000"/>
                  </a:schemeClr>
                </a:solidFill>
              </a:rPr>
              <a:t>Presencia de Sitios Protegidos Oficialmente en Zonas Aledañas a posibles proyectos </a:t>
            </a:r>
            <a:endParaRPr lang="es-CL" sz="2400" b="1" dirty="0">
              <a:solidFill>
                <a:schemeClr val="bg2">
                  <a:lumMod val="25000"/>
                </a:schemeClr>
              </a:solidFill>
              <a:latin typeface="Graphik"/>
            </a:endParaRPr>
          </a:p>
        </p:txBody>
      </p:sp>
    </p:spTree>
    <p:extLst>
      <p:ext uri="{BB962C8B-B14F-4D97-AF65-F5344CB8AC3E}">
        <p14:creationId xmlns:p14="http://schemas.microsoft.com/office/powerpoint/2010/main" val="1077126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E1654D-F068-4C44-9908-B3B82118CEBB}"/>
              </a:ext>
            </a:extLst>
          </p:cNvPr>
          <p:cNvSpPr>
            <a:spLocks noGrp="1"/>
          </p:cNvSpPr>
          <p:nvPr>
            <p:ph idx="1"/>
          </p:nvPr>
        </p:nvSpPr>
        <p:spPr/>
        <p:txBody>
          <a:bodyPr/>
          <a:lstStyle/>
          <a:p>
            <a:pPr marL="0" indent="0">
              <a:buNone/>
            </a:pPr>
            <a:r>
              <a:rPr lang="es-MX" dirty="0"/>
              <a:t>     </a:t>
            </a:r>
          </a:p>
        </p:txBody>
      </p:sp>
      <p:sp>
        <p:nvSpPr>
          <p:cNvPr id="8" name="7 Rectángulo"/>
          <p:cNvSpPr/>
          <p:nvPr/>
        </p:nvSpPr>
        <p:spPr>
          <a:xfrm>
            <a:off x="308544" y="264989"/>
            <a:ext cx="11491411" cy="523220"/>
          </a:xfrm>
          <a:prstGeom prst="rect">
            <a:avLst/>
          </a:prstGeom>
        </p:spPr>
        <p:txBody>
          <a:bodyPr wrap="square">
            <a:spAutoFit/>
          </a:bodyPr>
          <a:lstStyle/>
          <a:p>
            <a:pPr algn="just"/>
            <a:r>
              <a:rPr lang="es-CL" sz="2800" b="1" dirty="0">
                <a:solidFill>
                  <a:schemeClr val="bg2">
                    <a:lumMod val="25000"/>
                  </a:schemeClr>
                </a:solidFill>
                <a:latin typeface="Graphik"/>
              </a:rPr>
              <a:t>Presencia de Humedales – Estrategia Nacional de Humedales</a:t>
            </a:r>
          </a:p>
        </p:txBody>
      </p:sp>
      <p:sp>
        <p:nvSpPr>
          <p:cNvPr id="11" name="10 Elipse"/>
          <p:cNvSpPr/>
          <p:nvPr/>
        </p:nvSpPr>
        <p:spPr>
          <a:xfrm>
            <a:off x="5280828" y="2808301"/>
            <a:ext cx="1933574" cy="647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509" y="2251967"/>
            <a:ext cx="4289447" cy="3889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62" y="941033"/>
            <a:ext cx="7285805" cy="397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4 Elipse"/>
          <p:cNvSpPr/>
          <p:nvPr/>
        </p:nvSpPr>
        <p:spPr>
          <a:xfrm>
            <a:off x="5280828" y="2851340"/>
            <a:ext cx="1933574" cy="647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6983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E1654D-F068-4C44-9908-B3B82118CEBB}"/>
              </a:ext>
            </a:extLst>
          </p:cNvPr>
          <p:cNvSpPr>
            <a:spLocks noGrp="1"/>
          </p:cNvSpPr>
          <p:nvPr>
            <p:ph idx="1"/>
          </p:nvPr>
        </p:nvSpPr>
        <p:spPr/>
        <p:txBody>
          <a:bodyPr/>
          <a:lstStyle/>
          <a:p>
            <a:pPr marL="0" indent="0">
              <a:buNone/>
            </a:pPr>
            <a:r>
              <a:rPr lang="es-MX" dirty="0"/>
              <a:t>     </a:t>
            </a:r>
          </a:p>
        </p:txBody>
      </p:sp>
      <p:sp>
        <p:nvSpPr>
          <p:cNvPr id="8" name="7 Rectángulo"/>
          <p:cNvSpPr/>
          <p:nvPr/>
        </p:nvSpPr>
        <p:spPr>
          <a:xfrm>
            <a:off x="234657" y="264989"/>
            <a:ext cx="8350050" cy="1077218"/>
          </a:xfrm>
          <a:prstGeom prst="rect">
            <a:avLst/>
          </a:prstGeom>
        </p:spPr>
        <p:txBody>
          <a:bodyPr wrap="square">
            <a:spAutoFit/>
          </a:bodyPr>
          <a:lstStyle/>
          <a:p>
            <a:pPr algn="just"/>
            <a:r>
              <a:rPr lang="es-CL" sz="3200" b="1" dirty="0">
                <a:solidFill>
                  <a:schemeClr val="bg2">
                    <a:lumMod val="25000"/>
                  </a:schemeClr>
                </a:solidFill>
                <a:latin typeface="Graphik"/>
              </a:rPr>
              <a:t>Especies aves en estado de conservación declaradas “En Peligro”</a:t>
            </a:r>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3533" y="898341"/>
            <a:ext cx="2649377" cy="225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728" y="2658653"/>
            <a:ext cx="2548777" cy="194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291" y="4518734"/>
            <a:ext cx="2652595" cy="201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426" y="5223747"/>
            <a:ext cx="5902865" cy="377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3291" y="3783430"/>
            <a:ext cx="4715982" cy="46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2220" y="1611269"/>
            <a:ext cx="5814735" cy="41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397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E1654D-F068-4C44-9908-B3B82118CEBB}"/>
              </a:ext>
            </a:extLst>
          </p:cNvPr>
          <p:cNvSpPr>
            <a:spLocks noGrp="1"/>
          </p:cNvSpPr>
          <p:nvPr>
            <p:ph idx="1"/>
          </p:nvPr>
        </p:nvSpPr>
        <p:spPr/>
        <p:txBody>
          <a:bodyPr/>
          <a:lstStyle/>
          <a:p>
            <a:pPr marL="0" indent="0">
              <a:buNone/>
            </a:pPr>
            <a:r>
              <a:rPr lang="es-MX" dirty="0"/>
              <a:t>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735" y="448738"/>
            <a:ext cx="5407025" cy="445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838877" y="5022701"/>
            <a:ext cx="5019675" cy="738664"/>
          </a:xfrm>
          <a:prstGeom prst="rect">
            <a:avLst/>
          </a:prstGeom>
        </p:spPr>
        <p:txBody>
          <a:bodyPr wrap="square">
            <a:spAutoFit/>
          </a:bodyPr>
          <a:lstStyle/>
          <a:p>
            <a:r>
              <a:rPr lang="es-ES" sz="1400" dirty="0">
                <a:solidFill>
                  <a:srgbClr val="C00000"/>
                </a:solidFill>
              </a:rPr>
              <a:t>Fuente:</a:t>
            </a:r>
          </a:p>
          <a:p>
            <a:r>
              <a:rPr lang="es-ES" sz="1400" dirty="0">
                <a:solidFill>
                  <a:srgbClr val="C00000"/>
                </a:solidFill>
              </a:rPr>
              <a:t>https://www.iberdrola.com/conocenos/lineas-negocio/proyectos-emblematicos/puertollano-planta-hidrogeno-verde</a:t>
            </a:r>
          </a:p>
        </p:txBody>
      </p:sp>
      <p:sp>
        <p:nvSpPr>
          <p:cNvPr id="8" name="7 Rectángulo"/>
          <p:cNvSpPr/>
          <p:nvPr/>
        </p:nvSpPr>
        <p:spPr>
          <a:xfrm>
            <a:off x="6480699" y="1229025"/>
            <a:ext cx="4944862" cy="1569660"/>
          </a:xfrm>
          <a:prstGeom prst="rect">
            <a:avLst/>
          </a:prstGeom>
        </p:spPr>
        <p:txBody>
          <a:bodyPr wrap="square">
            <a:spAutoFit/>
          </a:bodyPr>
          <a:lstStyle/>
          <a:p>
            <a:pPr algn="just"/>
            <a:r>
              <a:rPr lang="es-CL" sz="3200" b="1" dirty="0">
                <a:solidFill>
                  <a:schemeClr val="bg2">
                    <a:lumMod val="25000"/>
                  </a:schemeClr>
                </a:solidFill>
                <a:latin typeface="Graphik"/>
              </a:rPr>
              <a:t>Líneas de Transmisión Eléctricas soterradas v/s en altura</a:t>
            </a:r>
          </a:p>
        </p:txBody>
      </p:sp>
      <p:sp>
        <p:nvSpPr>
          <p:cNvPr id="9" name="8 Elipse"/>
          <p:cNvSpPr/>
          <p:nvPr/>
        </p:nvSpPr>
        <p:spPr>
          <a:xfrm>
            <a:off x="1923589" y="969145"/>
            <a:ext cx="1933574" cy="647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2067111" y="3500760"/>
            <a:ext cx="1933574" cy="647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3924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E1654D-F068-4C44-9908-B3B82118CEBB}"/>
              </a:ext>
            </a:extLst>
          </p:cNvPr>
          <p:cNvSpPr>
            <a:spLocks noGrp="1"/>
          </p:cNvSpPr>
          <p:nvPr>
            <p:ph idx="1"/>
          </p:nvPr>
        </p:nvSpPr>
        <p:spPr/>
        <p:txBody>
          <a:bodyPr/>
          <a:lstStyle/>
          <a:p>
            <a:pPr marL="0" indent="0">
              <a:buNone/>
            </a:pPr>
            <a:r>
              <a:rPr lang="es-MX" dirty="0"/>
              <a:t>     </a:t>
            </a:r>
          </a:p>
        </p:txBody>
      </p:sp>
      <p:sp>
        <p:nvSpPr>
          <p:cNvPr id="8" name="7 Rectángulo"/>
          <p:cNvSpPr/>
          <p:nvPr/>
        </p:nvSpPr>
        <p:spPr>
          <a:xfrm>
            <a:off x="6480699" y="675278"/>
            <a:ext cx="4944862" cy="2246769"/>
          </a:xfrm>
          <a:prstGeom prst="rect">
            <a:avLst/>
          </a:prstGeom>
        </p:spPr>
        <p:txBody>
          <a:bodyPr wrap="square">
            <a:spAutoFit/>
          </a:bodyPr>
          <a:lstStyle/>
          <a:p>
            <a:pPr algn="just"/>
            <a:r>
              <a:rPr lang="es-CL" sz="2800" b="1" dirty="0">
                <a:solidFill>
                  <a:schemeClr val="bg2">
                    <a:lumMod val="25000"/>
                  </a:schemeClr>
                </a:solidFill>
                <a:latin typeface="Graphik"/>
              </a:rPr>
              <a:t>Eficiencia Energética y Tecnológica  para disminuir número de aerogeneradores y altura menos impactante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43" y="675278"/>
            <a:ext cx="6143348" cy="231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43" y="3206726"/>
            <a:ext cx="6840306" cy="339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433" y="3402670"/>
            <a:ext cx="5255783" cy="284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94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E1654D-F068-4C44-9908-B3B82118CEBB}"/>
              </a:ext>
            </a:extLst>
          </p:cNvPr>
          <p:cNvSpPr>
            <a:spLocks noGrp="1"/>
          </p:cNvSpPr>
          <p:nvPr>
            <p:ph idx="1"/>
          </p:nvPr>
        </p:nvSpPr>
        <p:spPr/>
        <p:txBody>
          <a:bodyPr/>
          <a:lstStyle/>
          <a:p>
            <a:pPr marL="0" indent="0">
              <a:buNone/>
            </a:pPr>
            <a:r>
              <a:rPr lang="es-MX" dirty="0"/>
              <a:t>     </a:t>
            </a:r>
          </a:p>
        </p:txBody>
      </p:sp>
      <p:sp>
        <p:nvSpPr>
          <p:cNvPr id="8" name="7 Rectángulo"/>
          <p:cNvSpPr/>
          <p:nvPr/>
        </p:nvSpPr>
        <p:spPr>
          <a:xfrm>
            <a:off x="6713692" y="264989"/>
            <a:ext cx="4944862" cy="1077218"/>
          </a:xfrm>
          <a:prstGeom prst="rect">
            <a:avLst/>
          </a:prstGeom>
        </p:spPr>
        <p:txBody>
          <a:bodyPr wrap="square">
            <a:spAutoFit/>
          </a:bodyPr>
          <a:lstStyle/>
          <a:p>
            <a:pPr algn="just"/>
            <a:r>
              <a:rPr lang="es-CL" sz="3200" b="1" dirty="0">
                <a:solidFill>
                  <a:schemeClr val="bg2">
                    <a:lumMod val="25000"/>
                  </a:schemeClr>
                </a:solidFill>
                <a:latin typeface="Graphik"/>
              </a:rPr>
              <a:t>Monitoreo de Aves y Murciélagos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361" y="343132"/>
            <a:ext cx="5203694" cy="290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046" y="2687252"/>
            <a:ext cx="3352800"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descr="C:\Users\Juan Carlos\Pictures\EOLICA\59.htm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5353" y="4696287"/>
            <a:ext cx="3354471" cy="184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8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E1654D-F068-4C44-9908-B3B82118CEBB}"/>
              </a:ext>
            </a:extLst>
          </p:cNvPr>
          <p:cNvSpPr>
            <a:spLocks noGrp="1"/>
          </p:cNvSpPr>
          <p:nvPr>
            <p:ph idx="1"/>
          </p:nvPr>
        </p:nvSpPr>
        <p:spPr/>
        <p:txBody>
          <a:bodyPr/>
          <a:lstStyle/>
          <a:p>
            <a:pPr marL="0" indent="0">
              <a:buNone/>
            </a:pPr>
            <a:r>
              <a:rPr lang="es-MX" dirty="0"/>
              <a:t>     </a:t>
            </a:r>
          </a:p>
        </p:txBody>
      </p:sp>
      <p:sp>
        <p:nvSpPr>
          <p:cNvPr id="8" name="7 Rectángulo"/>
          <p:cNvSpPr/>
          <p:nvPr/>
        </p:nvSpPr>
        <p:spPr>
          <a:xfrm>
            <a:off x="5007006" y="96592"/>
            <a:ext cx="5939413" cy="1077218"/>
          </a:xfrm>
          <a:prstGeom prst="rect">
            <a:avLst/>
          </a:prstGeom>
        </p:spPr>
        <p:txBody>
          <a:bodyPr wrap="square">
            <a:spAutoFit/>
          </a:bodyPr>
          <a:lstStyle/>
          <a:p>
            <a:pPr algn="just"/>
            <a:r>
              <a:rPr lang="es-CL" sz="3200" b="1" dirty="0">
                <a:solidFill>
                  <a:schemeClr val="bg2">
                    <a:lumMod val="25000"/>
                  </a:schemeClr>
                </a:solidFill>
                <a:latin typeface="Graphik"/>
              </a:rPr>
              <a:t>Diseños de Parques Eólicos armónicos con el paisaje</a:t>
            </a:r>
          </a:p>
        </p:txBody>
      </p:sp>
      <p:pic>
        <p:nvPicPr>
          <p:cNvPr id="7" name="Picture 3" descr="C:\Users\Juan Carlos\Pictures\EOLICA\PROY-EOLICO-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13" y="635201"/>
            <a:ext cx="3510172" cy="24275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Juan Carlos\Pictures\EOLICA\images (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521" y="2855898"/>
            <a:ext cx="3299200" cy="1966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Juan Carlos\Pictures\EOLICA\images (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055" y="4587044"/>
            <a:ext cx="3076550" cy="19666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Juan Carlos\Pictures\EOLICA\aerogenerado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1557" y="1430361"/>
            <a:ext cx="5016624" cy="21621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721" y="3727196"/>
            <a:ext cx="6404478" cy="275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722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E1654D-F068-4C44-9908-B3B82118CEBB}"/>
              </a:ext>
            </a:extLst>
          </p:cNvPr>
          <p:cNvSpPr>
            <a:spLocks noGrp="1"/>
          </p:cNvSpPr>
          <p:nvPr>
            <p:ph idx="1"/>
          </p:nvPr>
        </p:nvSpPr>
        <p:spPr/>
        <p:txBody>
          <a:bodyPr/>
          <a:lstStyle/>
          <a:p>
            <a:pPr marL="0" indent="0">
              <a:buNone/>
            </a:pPr>
            <a:r>
              <a:rPr lang="es-MX" dirty="0"/>
              <a:t>     </a:t>
            </a:r>
          </a:p>
        </p:txBody>
      </p:sp>
      <p:sp>
        <p:nvSpPr>
          <p:cNvPr id="8" name="7 Rectángulo"/>
          <p:cNvSpPr/>
          <p:nvPr/>
        </p:nvSpPr>
        <p:spPr>
          <a:xfrm>
            <a:off x="6880196" y="629253"/>
            <a:ext cx="4234648" cy="2062103"/>
          </a:xfrm>
          <a:prstGeom prst="rect">
            <a:avLst/>
          </a:prstGeom>
        </p:spPr>
        <p:txBody>
          <a:bodyPr wrap="square">
            <a:spAutoFit/>
          </a:bodyPr>
          <a:lstStyle/>
          <a:p>
            <a:pPr algn="just"/>
            <a:r>
              <a:rPr lang="es-CL" sz="3200" b="1" dirty="0">
                <a:solidFill>
                  <a:schemeClr val="bg2">
                    <a:lumMod val="25000"/>
                  </a:schemeClr>
                </a:solidFill>
                <a:latin typeface="Graphik"/>
              </a:rPr>
              <a:t>Convivencia con la ganadería y otras actividades del territorio.</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19" y="1068143"/>
            <a:ext cx="5254768" cy="2961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737818" y="4439652"/>
            <a:ext cx="3113103" cy="830997"/>
          </a:xfrm>
          <a:prstGeom prst="rect">
            <a:avLst/>
          </a:prstGeom>
        </p:spPr>
        <p:txBody>
          <a:bodyPr wrap="square">
            <a:spAutoFit/>
          </a:bodyPr>
          <a:lstStyle/>
          <a:p>
            <a:r>
              <a:rPr lang="es-ES" sz="1200" dirty="0">
                <a:solidFill>
                  <a:srgbClr val="FF0000"/>
                </a:solidFill>
              </a:rPr>
              <a:t>Fuente: https://www.lavozdegalicia.es/noticia/somosagro/2019/07/30/alianza-perfecta-eolica-ganaderia/00031564498850500790789.htm</a:t>
            </a:r>
          </a:p>
        </p:txBody>
      </p:sp>
      <p:pic>
        <p:nvPicPr>
          <p:cNvPr id="5124" name="Picture 4" descr="ENAP busca perforar 60 pozos en Magallanes para explotar gas natural y  petróleo - Cooperativa.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443" y="2825503"/>
            <a:ext cx="5334542" cy="3003797"/>
          </a:xfrm>
          <a:prstGeom prst="rect">
            <a:avLst/>
          </a:prstGeom>
          <a:noFill/>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6580725" y="5833023"/>
            <a:ext cx="3113103" cy="276999"/>
          </a:xfrm>
          <a:prstGeom prst="rect">
            <a:avLst/>
          </a:prstGeom>
        </p:spPr>
        <p:txBody>
          <a:bodyPr wrap="square">
            <a:spAutoFit/>
          </a:bodyPr>
          <a:lstStyle/>
          <a:p>
            <a:r>
              <a:rPr lang="es-ES" sz="1200" dirty="0">
                <a:solidFill>
                  <a:srgbClr val="FF0000"/>
                </a:solidFill>
              </a:rPr>
              <a:t>Fuente: ENAP, 2019</a:t>
            </a:r>
          </a:p>
        </p:txBody>
      </p:sp>
    </p:spTree>
    <p:extLst>
      <p:ext uri="{BB962C8B-B14F-4D97-AF65-F5344CB8AC3E}">
        <p14:creationId xmlns:p14="http://schemas.microsoft.com/office/powerpoint/2010/main" val="2536506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54EF2-8A7C-5445-A9D3-C80BED3D20C6}"/>
              </a:ext>
            </a:extLst>
          </p:cNvPr>
          <p:cNvSpPr>
            <a:spLocks noGrp="1"/>
          </p:cNvSpPr>
          <p:nvPr>
            <p:ph type="ctrTitle"/>
          </p:nvPr>
        </p:nvSpPr>
        <p:spPr>
          <a:xfrm>
            <a:off x="820765" y="1256543"/>
            <a:ext cx="10032114" cy="1528763"/>
          </a:xfrm>
        </p:spPr>
        <p:txBody>
          <a:bodyPr>
            <a:noAutofit/>
          </a:bodyPr>
          <a:lstStyle/>
          <a:p>
            <a:pPr algn="l">
              <a:lnSpc>
                <a:spcPct val="100000"/>
              </a:lnSpc>
            </a:pPr>
            <a:r>
              <a:rPr lang="es-ES" sz="2800" dirty="0">
                <a:latin typeface="Verdana" panose="020B0604030504040204" pitchFamily="34" charset="0"/>
                <a:ea typeface="Verdana" panose="020B0604030504040204" pitchFamily="34" charset="0"/>
                <a:cs typeface="Verdana" panose="020B0604030504040204" pitchFamily="34" charset="0"/>
              </a:rPr>
              <a:t>Hidrógeno verde:</a:t>
            </a:r>
            <a:br>
              <a:rPr lang="es-ES" sz="3600" dirty="0">
                <a:latin typeface="Verdana" panose="020B0604030504040204" pitchFamily="34" charset="0"/>
                <a:ea typeface="Verdana" panose="020B0604030504040204" pitchFamily="34" charset="0"/>
                <a:cs typeface="Verdana" panose="020B0604030504040204" pitchFamily="34" charset="0"/>
              </a:rPr>
            </a:br>
            <a:r>
              <a:rPr lang="es-ES" sz="4000" dirty="0">
                <a:latin typeface="Verdana" panose="020B0604030504040204" pitchFamily="34" charset="0"/>
                <a:ea typeface="Verdana" panose="020B0604030504040204" pitchFamily="34" charset="0"/>
                <a:cs typeface="Verdana" panose="020B0604030504040204" pitchFamily="34" charset="0"/>
              </a:rPr>
              <a:t>Proyectos Regionales</a:t>
            </a:r>
            <a:endParaRPr lang="es-CL"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31305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9234BED7-4D35-430A-812B-DBC9E0D7BCF2}"/>
              </a:ext>
            </a:extLst>
          </p:cNvPr>
          <p:cNvSpPr txBox="1">
            <a:spLocks/>
          </p:cNvSpPr>
          <p:nvPr/>
        </p:nvSpPr>
        <p:spPr>
          <a:xfrm>
            <a:off x="102884" y="366727"/>
            <a:ext cx="11280593" cy="6041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rgbClr val="284A7C"/>
                </a:solidFill>
                <a:latin typeface="GOBCL-HEAVY" pitchFamily="2" charset="77"/>
                <a:ea typeface="+mj-ea"/>
                <a:cs typeface="+mj-cs"/>
              </a:defRPr>
            </a:lvl1pPr>
          </a:lstStyle>
          <a:p>
            <a:r>
              <a:rPr lang="es-ES" sz="3600" dirty="0">
                <a:latin typeface="Verdana" panose="020B0604030504040204" pitchFamily="34" charset="0"/>
                <a:ea typeface="Verdana" panose="020B0604030504040204" pitchFamily="34" charset="0"/>
                <a:cs typeface="Verdana" panose="020B0604030504040204" pitchFamily="34" charset="0"/>
              </a:rPr>
              <a:t>Provincia de Magallanes</a:t>
            </a:r>
            <a:endParaRPr lang="es-CL" sz="3600" dirty="0">
              <a:latin typeface="Verdana" panose="020B0604030504040204" pitchFamily="34" charset="0"/>
              <a:ea typeface="Verdana" panose="020B0604030504040204" pitchFamily="34" charset="0"/>
              <a:cs typeface="Verdana" panose="020B0604030504040204"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120" y="1177018"/>
            <a:ext cx="6219131"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 y="2669773"/>
            <a:ext cx="629061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redondeado"/>
          <p:cNvSpPr/>
          <p:nvPr/>
        </p:nvSpPr>
        <p:spPr>
          <a:xfrm>
            <a:off x="7459547" y="1177018"/>
            <a:ext cx="3923929" cy="10919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En construcción </a:t>
            </a:r>
            <a:r>
              <a:rPr lang="es-CL" dirty="0" err="1"/>
              <a:t>Haru</a:t>
            </a:r>
            <a:r>
              <a:rPr lang="es-CL" dirty="0"/>
              <a:t> </a:t>
            </a:r>
            <a:r>
              <a:rPr lang="es-CL" dirty="0" err="1"/>
              <a:t>Oni</a:t>
            </a:r>
            <a:r>
              <a:rPr lang="es-CL" dirty="0"/>
              <a:t> - Planta Piloto</a:t>
            </a:r>
          </a:p>
          <a:p>
            <a:pPr algn="ctr"/>
            <a:r>
              <a:rPr lang="es-CL" dirty="0"/>
              <a:t>En Evaluación Ambiental Faro del Sur – Parque Eólico (EIA)</a:t>
            </a:r>
            <a:endParaRPr lang="es-E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8" y="3786564"/>
            <a:ext cx="629061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redondeado"/>
          <p:cNvSpPr/>
          <p:nvPr/>
        </p:nvSpPr>
        <p:spPr>
          <a:xfrm>
            <a:off x="7459548" y="2501546"/>
            <a:ext cx="3923929" cy="10919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Estudios de Línea Base</a:t>
            </a:r>
          </a:p>
          <a:p>
            <a:pPr algn="ctr"/>
            <a:r>
              <a:rPr lang="es-CL" dirty="0"/>
              <a:t>Diseño </a:t>
            </a:r>
            <a:r>
              <a:rPr lang="es-CL" dirty="0" err="1"/>
              <a:t>Ingenieria</a:t>
            </a:r>
            <a:r>
              <a:rPr lang="es-CL" dirty="0"/>
              <a:t> Conceptual  - Planta de H2V - Planta Amoniaco - Muelle</a:t>
            </a:r>
            <a:endParaRPr lang="es-ES" dirty="0"/>
          </a:p>
        </p:txBody>
      </p:sp>
      <p:sp>
        <p:nvSpPr>
          <p:cNvPr id="13" name="12 Rectángulo redondeado"/>
          <p:cNvSpPr/>
          <p:nvPr/>
        </p:nvSpPr>
        <p:spPr>
          <a:xfrm>
            <a:off x="7486180" y="3734290"/>
            <a:ext cx="3923929" cy="10919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Estudios de Línea Base</a:t>
            </a:r>
          </a:p>
          <a:p>
            <a:pPr algn="ctr"/>
            <a:r>
              <a:rPr lang="es-CL" dirty="0"/>
              <a:t>Diseño </a:t>
            </a:r>
            <a:r>
              <a:rPr lang="es-CL" dirty="0" err="1"/>
              <a:t>Ingenieria</a:t>
            </a:r>
            <a:r>
              <a:rPr lang="es-CL" dirty="0"/>
              <a:t> Conceptual  - Planta de H2V - Planta Amoniaco - Muelle</a:t>
            </a:r>
            <a:endParaRPr lang="es-ES" dirty="0"/>
          </a:p>
        </p:txBody>
      </p:sp>
      <p:pic>
        <p:nvPicPr>
          <p:cNvPr id="1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39" y="4951384"/>
            <a:ext cx="6374012"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4 Rectángulo redondeado"/>
          <p:cNvSpPr/>
          <p:nvPr/>
        </p:nvSpPr>
        <p:spPr>
          <a:xfrm>
            <a:off x="7459547" y="4961717"/>
            <a:ext cx="2457994" cy="6226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err="1"/>
              <a:t>Prefactibilidad</a:t>
            </a:r>
            <a:endParaRPr lang="es-CL" dirty="0"/>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939" y="5633358"/>
            <a:ext cx="20574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Rectángulo redondeado"/>
          <p:cNvSpPr/>
          <p:nvPr/>
        </p:nvSpPr>
        <p:spPr>
          <a:xfrm>
            <a:off x="4198887" y="5584372"/>
            <a:ext cx="2625985" cy="9134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H2V – Cabeza del Mar</a:t>
            </a:r>
          </a:p>
          <a:p>
            <a:pPr algn="ctr"/>
            <a:r>
              <a:rPr lang="es-CL" dirty="0" err="1"/>
              <a:t>Prefactibilidad</a:t>
            </a:r>
            <a:endParaRPr lang="es-CL" dirty="0"/>
          </a:p>
        </p:txBody>
      </p:sp>
    </p:spTree>
    <p:extLst>
      <p:ext uri="{BB962C8B-B14F-4D97-AF65-F5344CB8AC3E}">
        <p14:creationId xmlns:p14="http://schemas.microsoft.com/office/powerpoint/2010/main" val="950122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1"/>
          <p:cNvPicPr>
            <a:picLocks noChangeAspect="1"/>
          </p:cNvPicPr>
          <p:nvPr/>
        </p:nvPicPr>
        <p:blipFill>
          <a:blip r:embed="rId3"/>
          <a:stretch>
            <a:fillRect/>
          </a:stretch>
        </p:blipFill>
        <p:spPr>
          <a:xfrm>
            <a:off x="8273797" y="4360914"/>
            <a:ext cx="2950380" cy="1716157"/>
          </a:xfrm>
          <a:prstGeom prst="rect">
            <a:avLst/>
          </a:prstGeom>
        </p:spPr>
      </p:pic>
      <p:sp>
        <p:nvSpPr>
          <p:cNvPr id="11" name="Google Shape;102;p16"/>
          <p:cNvSpPr txBox="1">
            <a:spLocks/>
          </p:cNvSpPr>
          <p:nvPr/>
        </p:nvSpPr>
        <p:spPr>
          <a:xfrm>
            <a:off x="1282349" y="1552199"/>
            <a:ext cx="9576151" cy="289597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bCL"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bCL"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bCL"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bCL"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bCL"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L" sz="2400" b="1" dirty="0"/>
              <a:t>Hidrógeno: </a:t>
            </a:r>
            <a:r>
              <a:rPr lang="es-CL" sz="2400" dirty="0"/>
              <a:t>el elemento químico de estructura más simple de la tabla periódica y el más abundante del universo. En nuestro planeta sólo se encuentra de forma combinada con otros elementos, cómo es el caso del agua y el metano. Su forma molecular (H2) se encuentra normalmente en forma de </a:t>
            </a:r>
            <a:r>
              <a:rPr lang="es-CL" sz="2400" b="1" dirty="0"/>
              <a:t>gas incoloro, inodoro, muy reactivo e inflamable</a:t>
            </a:r>
            <a:r>
              <a:rPr lang="es-CL" sz="2400" dirty="0"/>
              <a:t>.</a:t>
            </a:r>
          </a:p>
          <a:p>
            <a:pPr marL="0" indent="0">
              <a:buFont typeface="Arial" panose="020B0604020202020204" pitchFamily="34" charset="0"/>
              <a:buNone/>
            </a:pPr>
            <a:r>
              <a:rPr lang="es-CL" sz="1200" dirty="0"/>
              <a:t>Fuente: Fundación </a:t>
            </a:r>
            <a:r>
              <a:rPr lang="es-CL" sz="1200" dirty="0" err="1"/>
              <a:t>Naturgy</a:t>
            </a:r>
            <a:r>
              <a:rPr lang="es-CL" sz="1200" dirty="0"/>
              <a:t> (2020)</a:t>
            </a:r>
          </a:p>
        </p:txBody>
      </p:sp>
      <p:sp>
        <p:nvSpPr>
          <p:cNvPr id="12"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Aspectos Generales H2</a:t>
            </a:r>
            <a:endParaRPr lang="es-ES" dirty="0">
              <a:solidFill>
                <a:schemeClr val="bg2">
                  <a:lumMod val="25000"/>
                </a:schemeClr>
              </a:solidFill>
            </a:endParaRPr>
          </a:p>
        </p:txBody>
      </p:sp>
    </p:spTree>
    <p:extLst>
      <p:ext uri="{BB962C8B-B14F-4D97-AF65-F5344CB8AC3E}">
        <p14:creationId xmlns:p14="http://schemas.microsoft.com/office/powerpoint/2010/main" val="3663473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9234BED7-4D35-430A-812B-DBC9E0D7BCF2}"/>
              </a:ext>
            </a:extLst>
          </p:cNvPr>
          <p:cNvSpPr txBox="1">
            <a:spLocks/>
          </p:cNvSpPr>
          <p:nvPr/>
        </p:nvSpPr>
        <p:spPr>
          <a:xfrm>
            <a:off x="102884" y="366727"/>
            <a:ext cx="11280593" cy="6041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rgbClr val="284A7C"/>
                </a:solidFill>
                <a:latin typeface="GOBCL-HEAVY" pitchFamily="2" charset="77"/>
                <a:ea typeface="+mj-ea"/>
                <a:cs typeface="+mj-cs"/>
              </a:defRPr>
            </a:lvl1pPr>
          </a:lstStyle>
          <a:p>
            <a:r>
              <a:rPr lang="es-ES" sz="3600" dirty="0">
                <a:latin typeface="Verdana" panose="020B0604030504040204" pitchFamily="34" charset="0"/>
                <a:ea typeface="Verdana" panose="020B0604030504040204" pitchFamily="34" charset="0"/>
                <a:cs typeface="Verdana" panose="020B0604030504040204" pitchFamily="34" charset="0"/>
              </a:rPr>
              <a:t>Provincia Tierra del Fuego</a:t>
            </a:r>
            <a:endParaRPr lang="es-CL" sz="36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239" y="1394264"/>
            <a:ext cx="6374013"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redondeado"/>
          <p:cNvSpPr/>
          <p:nvPr/>
        </p:nvSpPr>
        <p:spPr>
          <a:xfrm>
            <a:off x="7486180" y="1315003"/>
            <a:ext cx="3923929" cy="10919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Estudios de Línea Base</a:t>
            </a:r>
          </a:p>
          <a:p>
            <a:pPr algn="ctr"/>
            <a:r>
              <a:rPr lang="es-CL" dirty="0" err="1"/>
              <a:t>Prefactibilidad</a:t>
            </a:r>
            <a:endParaRPr lang="es-CL" dirty="0"/>
          </a:p>
        </p:txBody>
      </p:sp>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39" y="3003778"/>
            <a:ext cx="6374012"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5 Rectángulo redondeado"/>
          <p:cNvSpPr/>
          <p:nvPr/>
        </p:nvSpPr>
        <p:spPr>
          <a:xfrm>
            <a:off x="7486179" y="2691153"/>
            <a:ext cx="3923929" cy="10919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Ahora “</a:t>
            </a:r>
            <a:r>
              <a:rPr lang="es-CL" dirty="0" err="1"/>
              <a:t>Llakadona</a:t>
            </a:r>
            <a:r>
              <a:rPr lang="es-CL" dirty="0"/>
              <a:t>”</a:t>
            </a:r>
          </a:p>
          <a:p>
            <a:pPr algn="ctr"/>
            <a:r>
              <a:rPr lang="es-CL" dirty="0" err="1"/>
              <a:t>Prefactibilidad</a:t>
            </a:r>
            <a:endParaRPr lang="es-CL" dirty="0"/>
          </a:p>
        </p:txBody>
      </p:sp>
      <p:pic>
        <p:nvPicPr>
          <p:cNvPr id="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39" y="4393577"/>
            <a:ext cx="6374013"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17 Rectángulo redondeado"/>
          <p:cNvSpPr/>
          <p:nvPr/>
        </p:nvSpPr>
        <p:spPr>
          <a:xfrm>
            <a:off x="7486180" y="4169781"/>
            <a:ext cx="1845599" cy="10919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err="1"/>
              <a:t>Prefactibilidad</a:t>
            </a:r>
            <a:endParaRPr lang="es-CL"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239" y="5444218"/>
            <a:ext cx="20574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Rectángulo redondeado"/>
          <p:cNvSpPr/>
          <p:nvPr/>
        </p:nvSpPr>
        <p:spPr>
          <a:xfrm>
            <a:off x="4860195" y="5405820"/>
            <a:ext cx="1961964" cy="10919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H2V – Frontera</a:t>
            </a:r>
          </a:p>
          <a:p>
            <a:pPr algn="ctr"/>
            <a:r>
              <a:rPr lang="es-CL" dirty="0" err="1"/>
              <a:t>Prefactibilidad</a:t>
            </a:r>
            <a:endParaRPr lang="es-CL" dirty="0"/>
          </a:p>
        </p:txBody>
      </p:sp>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0517" y="5405820"/>
            <a:ext cx="134302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737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54EF2-8A7C-5445-A9D3-C80BED3D20C6}"/>
              </a:ext>
            </a:extLst>
          </p:cNvPr>
          <p:cNvSpPr>
            <a:spLocks noGrp="1"/>
          </p:cNvSpPr>
          <p:nvPr>
            <p:ph type="ctrTitle"/>
          </p:nvPr>
        </p:nvSpPr>
        <p:spPr>
          <a:xfrm>
            <a:off x="820765" y="1256543"/>
            <a:ext cx="10032114" cy="1528763"/>
          </a:xfrm>
        </p:spPr>
        <p:txBody>
          <a:bodyPr>
            <a:noAutofit/>
          </a:bodyPr>
          <a:lstStyle/>
          <a:p>
            <a:pPr algn="l">
              <a:lnSpc>
                <a:spcPct val="100000"/>
              </a:lnSpc>
            </a:pPr>
            <a:r>
              <a:rPr lang="es-ES" sz="2800" dirty="0">
                <a:latin typeface="Verdana" panose="020B0604030504040204" pitchFamily="34" charset="0"/>
                <a:ea typeface="Verdana" panose="020B0604030504040204" pitchFamily="34" charset="0"/>
                <a:cs typeface="Verdana" panose="020B0604030504040204" pitchFamily="34" charset="0"/>
              </a:rPr>
              <a:t>Hidrógeno verde:</a:t>
            </a:r>
            <a:br>
              <a:rPr lang="es-ES" sz="3600" dirty="0">
                <a:latin typeface="Verdana" panose="020B0604030504040204" pitchFamily="34" charset="0"/>
                <a:ea typeface="Verdana" panose="020B0604030504040204" pitchFamily="34" charset="0"/>
                <a:cs typeface="Verdana" panose="020B0604030504040204" pitchFamily="34" charset="0"/>
              </a:rPr>
            </a:br>
            <a:r>
              <a:rPr lang="es-ES" sz="4000" dirty="0">
                <a:latin typeface="Verdana" panose="020B0604030504040204" pitchFamily="34" charset="0"/>
                <a:ea typeface="Verdana" panose="020B0604030504040204" pitchFamily="34" charset="0"/>
                <a:cs typeface="Verdana" panose="020B0604030504040204" pitchFamily="34" charset="0"/>
              </a:rPr>
              <a:t>Acciones Multisectoriales</a:t>
            </a:r>
            <a:endParaRPr lang="es-CL"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74410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ítulo 1">
            <a:extLst>
              <a:ext uri="{FF2B5EF4-FFF2-40B4-BE49-F238E27FC236}">
                <a16:creationId xmlns:a16="http://schemas.microsoft.com/office/drawing/2014/main" id="{41EAC09B-0A65-7BCD-D658-6B3041863400}"/>
              </a:ext>
            </a:extLst>
          </p:cNvPr>
          <p:cNvSpPr txBox="1">
            <a:spLocks/>
          </p:cNvSpPr>
          <p:nvPr/>
        </p:nvSpPr>
        <p:spPr>
          <a:xfrm>
            <a:off x="174968" y="266235"/>
            <a:ext cx="9755095" cy="638695"/>
          </a:xfrm>
          <a:prstGeom prst="rect">
            <a:avLst/>
          </a:prstGeom>
        </p:spPr>
        <p:txBody>
          <a:bodyPr>
            <a:noAutofit/>
          </a:bodyPr>
          <a:lstStyle>
            <a:lvl1pPr algn="ctr" defTabSz="914400" rtl="0" eaLnBrk="1" latinLnBrk="0" hangingPunct="1">
              <a:lnSpc>
                <a:spcPct val="90000"/>
              </a:lnSpc>
              <a:spcBef>
                <a:spcPct val="0"/>
              </a:spcBef>
              <a:buNone/>
              <a:defRPr sz="9600" b="1" i="0" kern="1200">
                <a:solidFill>
                  <a:srgbClr val="284A7C"/>
                </a:solidFill>
                <a:latin typeface="GOBCL-HEAVY" pitchFamily="2" charset="77"/>
                <a:ea typeface="+mj-ea"/>
                <a:cs typeface="+mj-cs"/>
              </a:defRPr>
            </a:lvl1pPr>
          </a:lstStyle>
          <a:p>
            <a:pPr marL="457200" algn="l">
              <a:lnSpc>
                <a:spcPct val="100000"/>
              </a:lnSpc>
              <a:spcBef>
                <a:spcPts val="0"/>
              </a:spcBef>
            </a:pPr>
            <a:r>
              <a:rPr lang="es-ES" sz="2400" dirty="0">
                <a:latin typeface="Verdana"/>
                <a:ea typeface="Verdana"/>
                <a:cs typeface="Verdana"/>
                <a:sym typeface="Verdana"/>
              </a:rPr>
              <a:t>Financiamiento</a:t>
            </a:r>
          </a:p>
        </p:txBody>
      </p:sp>
      <p:pic>
        <p:nvPicPr>
          <p:cNvPr id="4" name="Imagen 3">
            <a:extLst>
              <a:ext uri="{FF2B5EF4-FFF2-40B4-BE49-F238E27FC236}">
                <a16:creationId xmlns:a16="http://schemas.microsoft.com/office/drawing/2014/main" id="{7CFFCF3E-F6C7-F50C-46A0-68F4BB0263DC}"/>
              </a:ext>
            </a:extLst>
          </p:cNvPr>
          <p:cNvPicPr>
            <a:picLocks noChangeAspect="1"/>
          </p:cNvPicPr>
          <p:nvPr/>
        </p:nvPicPr>
        <p:blipFill>
          <a:blip r:embed="rId2"/>
          <a:stretch>
            <a:fillRect/>
          </a:stretch>
        </p:blipFill>
        <p:spPr>
          <a:xfrm>
            <a:off x="1516419" y="1038055"/>
            <a:ext cx="9340634" cy="5230755"/>
          </a:xfrm>
          <a:prstGeom prst="rect">
            <a:avLst/>
          </a:prstGeom>
        </p:spPr>
      </p:pic>
    </p:spTree>
    <p:extLst>
      <p:ext uri="{BB962C8B-B14F-4D97-AF65-F5344CB8AC3E}">
        <p14:creationId xmlns:p14="http://schemas.microsoft.com/office/powerpoint/2010/main" val="814890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7584619-E962-1B87-6129-C36570829A28}"/>
              </a:ext>
            </a:extLst>
          </p:cNvPr>
          <p:cNvSpPr txBox="1">
            <a:spLocks/>
          </p:cNvSpPr>
          <p:nvPr/>
        </p:nvSpPr>
        <p:spPr>
          <a:xfrm>
            <a:off x="174968" y="266235"/>
            <a:ext cx="9755095" cy="638695"/>
          </a:xfrm>
          <a:prstGeom prst="rect">
            <a:avLst/>
          </a:prstGeom>
        </p:spPr>
        <p:txBody>
          <a:bodyPr>
            <a:noAutofit/>
          </a:bodyPr>
          <a:lstStyle>
            <a:lvl1pPr algn="ctr" defTabSz="914400" rtl="0" eaLnBrk="1" latinLnBrk="0" hangingPunct="1">
              <a:lnSpc>
                <a:spcPct val="90000"/>
              </a:lnSpc>
              <a:spcBef>
                <a:spcPct val="0"/>
              </a:spcBef>
              <a:buNone/>
              <a:defRPr sz="9600" b="1" i="0" kern="1200">
                <a:solidFill>
                  <a:srgbClr val="284A7C"/>
                </a:solidFill>
                <a:latin typeface="GOBCL-HEAVY" pitchFamily="2" charset="77"/>
                <a:ea typeface="+mj-ea"/>
                <a:cs typeface="+mj-cs"/>
              </a:defRPr>
            </a:lvl1pPr>
          </a:lstStyle>
          <a:p>
            <a:pPr marL="457200" algn="l">
              <a:lnSpc>
                <a:spcPct val="100000"/>
              </a:lnSpc>
              <a:spcBef>
                <a:spcPts val="0"/>
              </a:spcBef>
            </a:pPr>
            <a:r>
              <a:rPr lang="es-CL" sz="2400" dirty="0">
                <a:latin typeface="Verdana"/>
                <a:ea typeface="Verdana"/>
                <a:cs typeface="Verdana"/>
                <a:sym typeface="Verdana"/>
              </a:rPr>
              <a:t>Misiones Tecnológicas y Acuerdos</a:t>
            </a:r>
            <a:endParaRPr lang="es-ES" sz="2400" dirty="0">
              <a:latin typeface="Verdana"/>
              <a:ea typeface="Verdana"/>
              <a:cs typeface="Verdana"/>
              <a:sym typeface="Verdana"/>
            </a:endParaRPr>
          </a:p>
        </p:txBody>
      </p:sp>
      <p:pic>
        <p:nvPicPr>
          <p:cNvPr id="20" name="Picture 2" descr="European Hydrogen Energy Conference – EHEC 2022">
            <a:extLst>
              <a:ext uri="{FF2B5EF4-FFF2-40B4-BE49-F238E27FC236}">
                <a16:creationId xmlns:a16="http://schemas.microsoft.com/office/drawing/2014/main" id="{DDDFD170-EA9D-753D-E83C-950FC973C0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2"/>
          <a:stretch/>
        </p:blipFill>
        <p:spPr bwMode="auto">
          <a:xfrm>
            <a:off x="1227423" y="3778714"/>
            <a:ext cx="4335178" cy="25685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ydrogen conference – World Hydrogen Summit 2022">
            <a:extLst>
              <a:ext uri="{FF2B5EF4-FFF2-40B4-BE49-F238E27FC236}">
                <a16:creationId xmlns:a16="http://schemas.microsoft.com/office/drawing/2014/main" id="{9A439226-0DA8-AEF9-938D-2C2FBD450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145" y="934059"/>
            <a:ext cx="4335178" cy="2679852"/>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14" descr="Imagen que contiene tabla, sostener, pequeño, vidrio&#10;&#10;Descripción generada automáticamente">
            <a:extLst>
              <a:ext uri="{FF2B5EF4-FFF2-40B4-BE49-F238E27FC236}">
                <a16:creationId xmlns:a16="http://schemas.microsoft.com/office/drawing/2014/main" id="{BC2EDA61-4A28-BA5C-A367-78BD5FC559CE}"/>
              </a:ext>
            </a:extLst>
          </p:cNvPr>
          <p:cNvPicPr>
            <a:picLocks noChangeAspect="1"/>
          </p:cNvPicPr>
          <p:nvPr/>
        </p:nvPicPr>
        <p:blipFill rotWithShape="1">
          <a:blip r:embed="rId4"/>
          <a:srcRect t="17721" r="35761" b="14441"/>
          <a:stretch/>
        </p:blipFill>
        <p:spPr>
          <a:xfrm>
            <a:off x="6200225" y="0"/>
            <a:ext cx="5991775" cy="6875653"/>
          </a:xfrm>
          <a:prstGeom prst="rect">
            <a:avLst/>
          </a:prstGeom>
        </p:spPr>
      </p:pic>
      <p:sp>
        <p:nvSpPr>
          <p:cNvPr id="6" name="Rectángulo 3"/>
          <p:cNvSpPr/>
          <p:nvPr/>
        </p:nvSpPr>
        <p:spPr>
          <a:xfrm>
            <a:off x="5485039" y="4788908"/>
            <a:ext cx="3571874" cy="923330"/>
          </a:xfrm>
          <a:prstGeom prst="rect">
            <a:avLst/>
          </a:prstGeom>
          <a:solidFill>
            <a:schemeClr val="bg2">
              <a:lumMod val="90000"/>
            </a:schemeClr>
          </a:solidFill>
          <a:ln w="38100">
            <a:solidFill>
              <a:srgbClr val="FF0000"/>
            </a:solidFill>
          </a:ln>
        </p:spPr>
        <p:txBody>
          <a:bodyPr wrap="square">
            <a:spAutoFit/>
          </a:bodyPr>
          <a:lstStyle/>
          <a:p>
            <a:pPr algn="just"/>
            <a:r>
              <a:rPr lang="es-CL" dirty="0">
                <a:latin typeface="Calibri" panose="020F0502020204030204" pitchFamily="34" charset="0"/>
                <a:cs typeface="Calibri" panose="020F0502020204030204" pitchFamily="34" charset="0"/>
              </a:rPr>
              <a:t>Participación SEREMI de Energía de Magallanes – Desarrolladores (Concursos CORFO)</a:t>
            </a:r>
          </a:p>
        </p:txBody>
      </p:sp>
      <p:sp>
        <p:nvSpPr>
          <p:cNvPr id="8" name="Rectángulo 3"/>
          <p:cNvSpPr/>
          <p:nvPr/>
        </p:nvSpPr>
        <p:spPr>
          <a:xfrm>
            <a:off x="4322989" y="1022449"/>
            <a:ext cx="3571874" cy="646331"/>
          </a:xfrm>
          <a:prstGeom prst="rect">
            <a:avLst/>
          </a:prstGeom>
          <a:solidFill>
            <a:schemeClr val="bg2">
              <a:lumMod val="90000"/>
            </a:schemeClr>
          </a:solidFill>
          <a:ln w="38100">
            <a:solidFill>
              <a:srgbClr val="FF0000"/>
            </a:solidFill>
          </a:ln>
        </p:spPr>
        <p:txBody>
          <a:bodyPr wrap="square">
            <a:spAutoFit/>
          </a:bodyPr>
          <a:lstStyle/>
          <a:p>
            <a:pPr algn="just"/>
            <a:r>
              <a:rPr lang="es-CL" dirty="0">
                <a:latin typeface="Calibri" panose="020F0502020204030204" pitchFamily="34" charset="0"/>
                <a:cs typeface="Calibri" panose="020F0502020204030204" pitchFamily="34" charset="0"/>
              </a:rPr>
              <a:t>Participación ENAP Magallanes - Desarrolladores</a:t>
            </a:r>
          </a:p>
        </p:txBody>
      </p:sp>
    </p:spTree>
    <p:extLst>
      <p:ext uri="{BB962C8B-B14F-4D97-AF65-F5344CB8AC3E}">
        <p14:creationId xmlns:p14="http://schemas.microsoft.com/office/powerpoint/2010/main" val="459337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154694"/>
            <a:ext cx="9467849" cy="531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ítulo 2">
            <a:extLst>
              <a:ext uri="{FF2B5EF4-FFF2-40B4-BE49-F238E27FC236}">
                <a16:creationId xmlns:a16="http://schemas.microsoft.com/office/drawing/2014/main" id="{9234BED7-4D35-430A-812B-DBC9E0D7BCF2}"/>
              </a:ext>
            </a:extLst>
          </p:cNvPr>
          <p:cNvSpPr txBox="1">
            <a:spLocks/>
          </p:cNvSpPr>
          <p:nvPr/>
        </p:nvSpPr>
        <p:spPr>
          <a:xfrm>
            <a:off x="102884" y="366727"/>
            <a:ext cx="11280593" cy="6041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rgbClr val="284A7C"/>
                </a:solidFill>
                <a:latin typeface="GOBCL-HEAVY" pitchFamily="2" charset="77"/>
                <a:ea typeface="+mj-ea"/>
                <a:cs typeface="+mj-cs"/>
              </a:defRPr>
            </a:lvl1pPr>
          </a:lstStyle>
          <a:p>
            <a:r>
              <a:rPr lang="es-CL" sz="3600" dirty="0">
                <a:latin typeface="Verdana" panose="020B0604030504040204" pitchFamily="34" charset="0"/>
                <a:ea typeface="Verdana" panose="020B0604030504040204" pitchFamily="34" charset="0"/>
                <a:cs typeface="Verdana" panose="020B0604030504040204" pitchFamily="34" charset="0"/>
              </a:rPr>
              <a:t>PARCC – </a:t>
            </a:r>
            <a:r>
              <a:rPr lang="es-CL" sz="2400" dirty="0">
                <a:latin typeface="Verdana" panose="020B0604030504040204" pitchFamily="34" charset="0"/>
                <a:ea typeface="Verdana" panose="020B0604030504040204" pitchFamily="34" charset="0"/>
                <a:cs typeface="Verdana" panose="020B0604030504040204" pitchFamily="34" charset="0"/>
              </a:rPr>
              <a:t>Ministerio de Medio Ambiente y otros </a:t>
            </a:r>
          </a:p>
        </p:txBody>
      </p:sp>
    </p:spTree>
    <p:extLst>
      <p:ext uri="{BB962C8B-B14F-4D97-AF65-F5344CB8AC3E}">
        <p14:creationId xmlns:p14="http://schemas.microsoft.com/office/powerpoint/2010/main" val="3212192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Elipse"/>
          <p:cNvSpPr/>
          <p:nvPr/>
        </p:nvSpPr>
        <p:spPr>
          <a:xfrm>
            <a:off x="1276351" y="1943100"/>
            <a:ext cx="1990724" cy="7620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2757"/>
            <a:ext cx="11811000" cy="593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3"/>
          <p:cNvSpPr/>
          <p:nvPr/>
        </p:nvSpPr>
        <p:spPr>
          <a:xfrm>
            <a:off x="561976" y="5188957"/>
            <a:ext cx="3571874" cy="646331"/>
          </a:xfrm>
          <a:prstGeom prst="rect">
            <a:avLst/>
          </a:prstGeom>
          <a:solidFill>
            <a:schemeClr val="bg2">
              <a:lumMod val="90000"/>
            </a:schemeClr>
          </a:solidFill>
          <a:ln w="38100">
            <a:solidFill>
              <a:srgbClr val="FF0000"/>
            </a:solidFill>
          </a:ln>
        </p:spPr>
        <p:txBody>
          <a:bodyPr wrap="square">
            <a:spAutoFit/>
          </a:bodyPr>
          <a:lstStyle/>
          <a:p>
            <a:pPr algn="just"/>
            <a:r>
              <a:rPr lang="es-CL" dirty="0">
                <a:solidFill>
                  <a:srgbClr val="004D7E"/>
                </a:solidFill>
                <a:latin typeface="Calibri" panose="020F0502020204030204" pitchFamily="34" charset="0"/>
                <a:cs typeface="Calibri" panose="020F0502020204030204" pitchFamily="34" charset="0"/>
              </a:rPr>
              <a:t>Gobierno Regional</a:t>
            </a:r>
          </a:p>
          <a:p>
            <a:pPr algn="just"/>
            <a:r>
              <a:rPr lang="es-CL" dirty="0">
                <a:solidFill>
                  <a:srgbClr val="004D7E"/>
                </a:solidFill>
                <a:latin typeface="Calibri" panose="020F0502020204030204" pitchFamily="34" charset="0"/>
                <a:cs typeface="Calibri" panose="020F0502020204030204" pitchFamily="34" charset="0"/>
              </a:rPr>
              <a:t>Ministerio de Medio Ambiente</a:t>
            </a:r>
            <a:endParaRPr lang="es-CL" dirty="0">
              <a:latin typeface="Calibri" panose="020F0502020204030204" pitchFamily="34" charset="0"/>
              <a:cs typeface="Calibri" panose="020F0502020204030204" pitchFamily="34" charset="0"/>
            </a:endParaRPr>
          </a:p>
        </p:txBody>
      </p:sp>
      <p:sp>
        <p:nvSpPr>
          <p:cNvPr id="6" name="Rectángulo 3"/>
          <p:cNvSpPr/>
          <p:nvPr/>
        </p:nvSpPr>
        <p:spPr>
          <a:xfrm>
            <a:off x="8258175" y="2315936"/>
            <a:ext cx="3571874" cy="646331"/>
          </a:xfrm>
          <a:prstGeom prst="rect">
            <a:avLst/>
          </a:prstGeom>
          <a:solidFill>
            <a:schemeClr val="bg2">
              <a:lumMod val="90000"/>
            </a:schemeClr>
          </a:solidFill>
          <a:ln w="38100">
            <a:solidFill>
              <a:srgbClr val="FF0000"/>
            </a:solidFill>
          </a:ln>
        </p:spPr>
        <p:txBody>
          <a:bodyPr wrap="square">
            <a:spAutoFit/>
          </a:bodyPr>
          <a:lstStyle/>
          <a:p>
            <a:pPr algn="just"/>
            <a:r>
              <a:rPr lang="es-CL" dirty="0">
                <a:solidFill>
                  <a:srgbClr val="004D7E"/>
                </a:solidFill>
                <a:latin typeface="Calibri" panose="020F0502020204030204" pitchFamily="34" charset="0"/>
                <a:cs typeface="Calibri" panose="020F0502020204030204" pitchFamily="34" charset="0"/>
              </a:rPr>
              <a:t>Ministerio de Energía en colaboración con GIZ – AECID, otros</a:t>
            </a:r>
            <a:endParaRPr lang="es-CL" dirty="0">
              <a:latin typeface="Calibri" panose="020F0502020204030204" pitchFamily="34" charset="0"/>
              <a:cs typeface="Calibri" panose="020F0502020204030204" pitchFamily="34" charset="0"/>
            </a:endParaRPr>
          </a:p>
        </p:txBody>
      </p:sp>
      <p:sp>
        <p:nvSpPr>
          <p:cNvPr id="7" name="Título 2">
            <a:extLst>
              <a:ext uri="{FF2B5EF4-FFF2-40B4-BE49-F238E27FC236}">
                <a16:creationId xmlns:a16="http://schemas.microsoft.com/office/drawing/2014/main" id="{9234BED7-4D35-430A-812B-DBC9E0D7BCF2}"/>
              </a:ext>
            </a:extLst>
          </p:cNvPr>
          <p:cNvSpPr txBox="1">
            <a:spLocks/>
          </p:cNvSpPr>
          <p:nvPr/>
        </p:nvSpPr>
        <p:spPr>
          <a:xfrm>
            <a:off x="298827" y="236098"/>
            <a:ext cx="11280593" cy="6041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rgbClr val="284A7C"/>
                </a:solidFill>
                <a:latin typeface="GOBCL-HEAVY" pitchFamily="2" charset="77"/>
                <a:ea typeface="+mj-ea"/>
                <a:cs typeface="+mj-cs"/>
              </a:defRPr>
            </a:lvl1pPr>
          </a:lstStyle>
          <a:p>
            <a:r>
              <a:rPr lang="es-CL" sz="3600" dirty="0">
                <a:latin typeface="Verdana" panose="020B0604030504040204" pitchFamily="34" charset="0"/>
                <a:ea typeface="Verdana" panose="020B0604030504040204" pitchFamily="34" charset="0"/>
                <a:cs typeface="Verdana" panose="020B0604030504040204" pitchFamily="34" charset="0"/>
              </a:rPr>
              <a:t>Plan de Acción Regional Cambio Climático</a:t>
            </a:r>
            <a:r>
              <a:rPr lang="es-CL" sz="2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836910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9234BED7-4D35-430A-812B-DBC9E0D7BCF2}"/>
              </a:ext>
            </a:extLst>
          </p:cNvPr>
          <p:cNvSpPr txBox="1">
            <a:spLocks/>
          </p:cNvSpPr>
          <p:nvPr/>
        </p:nvSpPr>
        <p:spPr>
          <a:xfrm>
            <a:off x="102884" y="366727"/>
            <a:ext cx="11280593" cy="60415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i="0" kern="1200">
                <a:solidFill>
                  <a:srgbClr val="284A7C"/>
                </a:solidFill>
                <a:latin typeface="GOBCL-HEAVY" pitchFamily="2" charset="77"/>
                <a:ea typeface="+mj-ea"/>
                <a:cs typeface="+mj-cs"/>
              </a:defRPr>
            </a:lvl1pPr>
          </a:lstStyle>
          <a:p>
            <a:r>
              <a:rPr lang="es-CL" sz="3600" dirty="0">
                <a:latin typeface="Verdana" panose="020B0604030504040204" pitchFamily="34" charset="0"/>
                <a:ea typeface="Verdana" panose="020B0604030504040204" pitchFamily="34" charset="0"/>
                <a:cs typeface="Verdana" panose="020B0604030504040204" pitchFamily="34" charset="0"/>
              </a:rPr>
              <a:t>ESTRATEGIAS ENERGÉTICAS LOCALES - EEL</a:t>
            </a:r>
          </a:p>
        </p:txBody>
      </p:sp>
      <p:sp>
        <p:nvSpPr>
          <p:cNvPr id="6" name="Rectángulo 3"/>
          <p:cNvSpPr/>
          <p:nvPr/>
        </p:nvSpPr>
        <p:spPr>
          <a:xfrm>
            <a:off x="1941225" y="1483227"/>
            <a:ext cx="7374225" cy="1200329"/>
          </a:xfrm>
          <a:prstGeom prst="rect">
            <a:avLst/>
          </a:prstGeom>
          <a:ln w="38100">
            <a:solidFill>
              <a:schemeClr val="tx1"/>
            </a:solidFill>
          </a:ln>
        </p:spPr>
        <p:txBody>
          <a:bodyPr wrap="square">
            <a:spAutoFit/>
          </a:bodyPr>
          <a:lstStyle/>
          <a:p>
            <a:pPr algn="ctr"/>
            <a:r>
              <a:rPr lang="es-CL" sz="2400" b="1" dirty="0">
                <a:solidFill>
                  <a:srgbClr val="004D7E"/>
                </a:solidFill>
                <a:latin typeface="Calibri" panose="020F0502020204030204" pitchFamily="34" charset="0"/>
                <a:cs typeface="Calibri" panose="020F0502020204030204" pitchFamily="34" charset="0"/>
              </a:rPr>
              <a:t>Instrumento de Planificación Energética Local (Municipal), para las 7 comunas restantes de la Región de Magallanes y Antártica Chilena, vinculante con el PER</a:t>
            </a:r>
          </a:p>
        </p:txBody>
      </p:sp>
      <p:sp>
        <p:nvSpPr>
          <p:cNvPr id="7" name="Rectángulo 3"/>
          <p:cNvSpPr/>
          <p:nvPr/>
        </p:nvSpPr>
        <p:spPr>
          <a:xfrm>
            <a:off x="5743180" y="3187428"/>
            <a:ext cx="5640297" cy="1200329"/>
          </a:xfrm>
          <a:prstGeom prst="rect">
            <a:avLst/>
          </a:prstGeom>
          <a:solidFill>
            <a:schemeClr val="bg2">
              <a:lumMod val="90000"/>
            </a:schemeClr>
          </a:solidFill>
          <a:ln w="38100">
            <a:solidFill>
              <a:srgbClr val="FF0000"/>
            </a:solidFill>
          </a:ln>
        </p:spPr>
        <p:txBody>
          <a:bodyPr wrap="square">
            <a:spAutoFit/>
          </a:bodyPr>
          <a:lstStyle/>
          <a:p>
            <a:pPr algn="just"/>
            <a:r>
              <a:rPr lang="es-CL" dirty="0">
                <a:solidFill>
                  <a:srgbClr val="004D7E"/>
                </a:solidFill>
                <a:latin typeface="Calibri" panose="020F0502020204030204" pitchFamily="34" charset="0"/>
                <a:cs typeface="Calibri" panose="020F0502020204030204" pitchFamily="34" charset="0"/>
              </a:rPr>
              <a:t>Región de Magallanes y Antártica Chilena</a:t>
            </a:r>
          </a:p>
          <a:p>
            <a:pPr algn="just"/>
            <a:r>
              <a:rPr lang="es-CL" dirty="0">
                <a:solidFill>
                  <a:srgbClr val="004D7E"/>
                </a:solidFill>
                <a:latin typeface="Calibri" panose="020F0502020204030204" pitchFamily="34" charset="0"/>
                <a:cs typeface="Calibri" panose="020F0502020204030204" pitchFamily="34" charset="0"/>
              </a:rPr>
              <a:t>Licitación Agosto - Septiembre 2022</a:t>
            </a:r>
          </a:p>
          <a:p>
            <a:pPr algn="just"/>
            <a:r>
              <a:rPr lang="es-CL" dirty="0">
                <a:solidFill>
                  <a:srgbClr val="004D7E"/>
                </a:solidFill>
                <a:latin typeface="Calibri" panose="020F0502020204030204" pitchFamily="34" charset="0"/>
                <a:cs typeface="Calibri" panose="020F0502020204030204" pitchFamily="34" charset="0"/>
              </a:rPr>
              <a:t>Asociación Municipalidades de Magallanes – AMUMAG</a:t>
            </a:r>
          </a:p>
          <a:p>
            <a:pPr algn="just"/>
            <a:r>
              <a:rPr lang="es-CL" dirty="0">
                <a:solidFill>
                  <a:srgbClr val="004D7E"/>
                </a:solidFill>
                <a:latin typeface="Calibri" panose="020F0502020204030204" pitchFamily="34" charset="0"/>
                <a:cs typeface="Calibri" panose="020F0502020204030204" pitchFamily="34" charset="0"/>
              </a:rPr>
              <a:t>SEREMI de Energía – Agencia SE</a:t>
            </a:r>
            <a:endParaRPr lang="es-CL" dirty="0">
              <a:latin typeface="Calibri" panose="020F0502020204030204" pitchFamily="34" charset="0"/>
              <a:cs typeface="Calibri" panose="020F0502020204030204" pitchFamily="34" charset="0"/>
            </a:endParaRPr>
          </a:p>
        </p:txBody>
      </p:sp>
      <p:sp>
        <p:nvSpPr>
          <p:cNvPr id="8" name="Rectángulo 3">
            <a:extLst>
              <a:ext uri="{FF2B5EF4-FFF2-40B4-BE49-F238E27FC236}">
                <a16:creationId xmlns:a16="http://schemas.microsoft.com/office/drawing/2014/main" id="{888BDE50-4CD5-EA27-B1FE-1F8EA756B08F}"/>
              </a:ext>
            </a:extLst>
          </p:cNvPr>
          <p:cNvSpPr/>
          <p:nvPr/>
        </p:nvSpPr>
        <p:spPr>
          <a:xfrm>
            <a:off x="762223" y="2899567"/>
            <a:ext cx="3423911" cy="2308324"/>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CL" dirty="0">
                <a:latin typeface="Calibri" panose="020F0502020204030204" pitchFamily="34" charset="0"/>
                <a:cs typeface="Calibri" panose="020F0502020204030204" pitchFamily="34" charset="0"/>
              </a:rPr>
              <a:t>Incluye </a:t>
            </a:r>
            <a:r>
              <a:rPr lang="es-CL" dirty="0">
                <a:solidFill>
                  <a:srgbClr val="0070C0"/>
                </a:solidFill>
                <a:latin typeface="Calibri" panose="020F0502020204030204" pitchFamily="34" charset="0"/>
                <a:cs typeface="Calibri" panose="020F0502020204030204" pitchFamily="34" charset="0"/>
              </a:rPr>
              <a:t>Municipios</a:t>
            </a:r>
            <a:r>
              <a:rPr lang="es-CL" dirty="0">
                <a:latin typeface="Calibri" panose="020F0502020204030204" pitchFamily="34" charset="0"/>
                <a:cs typeface="Calibri" panose="020F0502020204030204" pitchFamily="34" charset="0"/>
              </a:rPr>
              <a:t> de;</a:t>
            </a:r>
          </a:p>
          <a:p>
            <a:pPr algn="just"/>
            <a:r>
              <a:rPr lang="es-CL" dirty="0">
                <a:solidFill>
                  <a:srgbClr val="C00000"/>
                </a:solidFill>
                <a:latin typeface="Calibri" panose="020F0502020204030204" pitchFamily="34" charset="0"/>
                <a:cs typeface="Calibri" panose="020F0502020204030204" pitchFamily="34" charset="0"/>
              </a:rPr>
              <a:t>San Gregorio </a:t>
            </a:r>
          </a:p>
          <a:p>
            <a:pPr algn="just"/>
            <a:r>
              <a:rPr lang="es-CL" dirty="0">
                <a:solidFill>
                  <a:srgbClr val="C00000"/>
                </a:solidFill>
                <a:latin typeface="Calibri" panose="020F0502020204030204" pitchFamily="34" charset="0"/>
                <a:cs typeface="Calibri" panose="020F0502020204030204" pitchFamily="34" charset="0"/>
              </a:rPr>
              <a:t>Laguna Blanca </a:t>
            </a:r>
          </a:p>
          <a:p>
            <a:pPr algn="just"/>
            <a:r>
              <a:rPr lang="es-CL" dirty="0">
                <a:solidFill>
                  <a:srgbClr val="C00000"/>
                </a:solidFill>
                <a:latin typeface="Calibri" panose="020F0502020204030204" pitchFamily="34" charset="0"/>
                <a:cs typeface="Calibri" panose="020F0502020204030204" pitchFamily="34" charset="0"/>
              </a:rPr>
              <a:t>Río Verde</a:t>
            </a:r>
          </a:p>
          <a:p>
            <a:pPr algn="just"/>
            <a:r>
              <a:rPr lang="es-CL" dirty="0">
                <a:solidFill>
                  <a:srgbClr val="C00000"/>
                </a:solidFill>
                <a:latin typeface="Calibri" panose="020F0502020204030204" pitchFamily="34" charset="0"/>
                <a:cs typeface="Calibri" panose="020F0502020204030204" pitchFamily="34" charset="0"/>
              </a:rPr>
              <a:t>Primavera </a:t>
            </a:r>
          </a:p>
          <a:p>
            <a:pPr algn="just"/>
            <a:r>
              <a:rPr lang="es-CL" dirty="0">
                <a:solidFill>
                  <a:srgbClr val="C00000"/>
                </a:solidFill>
                <a:latin typeface="Calibri" panose="020F0502020204030204" pitchFamily="34" charset="0"/>
                <a:cs typeface="Calibri" panose="020F0502020204030204" pitchFamily="34" charset="0"/>
              </a:rPr>
              <a:t>Porvenir </a:t>
            </a:r>
          </a:p>
          <a:p>
            <a:pPr algn="just"/>
            <a:r>
              <a:rPr lang="es-CL" dirty="0" err="1">
                <a:latin typeface="Calibri" panose="020F0502020204030204" pitchFamily="34" charset="0"/>
                <a:cs typeface="Calibri" panose="020F0502020204030204" pitchFamily="34" charset="0"/>
              </a:rPr>
              <a:t>Timaulkel</a:t>
            </a:r>
            <a:endParaRPr lang="es-CL" dirty="0">
              <a:latin typeface="Calibri" panose="020F0502020204030204" pitchFamily="34" charset="0"/>
              <a:cs typeface="Calibri" panose="020F0502020204030204" pitchFamily="34" charset="0"/>
            </a:endParaRPr>
          </a:p>
          <a:p>
            <a:pPr algn="just"/>
            <a:r>
              <a:rPr lang="es-CL" dirty="0">
                <a:latin typeface="Calibri" panose="020F0502020204030204" pitchFamily="34" charset="0"/>
                <a:cs typeface="Calibri" panose="020F0502020204030204" pitchFamily="34" charset="0"/>
              </a:rPr>
              <a:t>Torres del Payne</a:t>
            </a:r>
          </a:p>
        </p:txBody>
      </p:sp>
    </p:spTree>
    <p:extLst>
      <p:ext uri="{BB962C8B-B14F-4D97-AF65-F5344CB8AC3E}">
        <p14:creationId xmlns:p14="http://schemas.microsoft.com/office/powerpoint/2010/main" val="1108755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9234BED7-4D35-430A-812B-DBC9E0D7BCF2}"/>
              </a:ext>
            </a:extLst>
          </p:cNvPr>
          <p:cNvSpPr txBox="1">
            <a:spLocks/>
          </p:cNvSpPr>
          <p:nvPr/>
        </p:nvSpPr>
        <p:spPr>
          <a:xfrm>
            <a:off x="102884" y="366727"/>
            <a:ext cx="11280593" cy="60415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i="0" kern="1200">
                <a:solidFill>
                  <a:srgbClr val="284A7C"/>
                </a:solidFill>
                <a:latin typeface="GOBCL-HEAVY" pitchFamily="2" charset="77"/>
                <a:ea typeface="+mj-ea"/>
                <a:cs typeface="+mj-cs"/>
              </a:defRPr>
            </a:lvl1pPr>
          </a:lstStyle>
          <a:p>
            <a:r>
              <a:rPr lang="es-CL" sz="3600" dirty="0">
                <a:latin typeface="Verdana" panose="020B0604030504040204" pitchFamily="34" charset="0"/>
                <a:ea typeface="Verdana" panose="020B0604030504040204" pitchFamily="34" charset="0"/>
                <a:cs typeface="Verdana" panose="020B0604030504040204" pitchFamily="34" charset="0"/>
              </a:rPr>
              <a:t>PROGRAMA TRANSFORMA ENERGIA - CORFO</a:t>
            </a:r>
          </a:p>
        </p:txBody>
      </p:sp>
      <p:sp>
        <p:nvSpPr>
          <p:cNvPr id="6" name="Rectángulo 3"/>
          <p:cNvSpPr/>
          <p:nvPr/>
        </p:nvSpPr>
        <p:spPr>
          <a:xfrm>
            <a:off x="855375" y="2616702"/>
            <a:ext cx="7374225" cy="1200329"/>
          </a:xfrm>
          <a:prstGeom prst="rect">
            <a:avLst/>
          </a:prstGeom>
          <a:ln w="38100">
            <a:solidFill>
              <a:schemeClr val="tx1"/>
            </a:solidFill>
          </a:ln>
        </p:spPr>
        <p:txBody>
          <a:bodyPr wrap="square">
            <a:spAutoFit/>
          </a:bodyPr>
          <a:lstStyle/>
          <a:p>
            <a:pPr algn="ctr"/>
            <a:r>
              <a:rPr lang="es-CL" sz="2400" b="1" dirty="0">
                <a:solidFill>
                  <a:srgbClr val="004D7E"/>
                </a:solidFill>
                <a:latin typeface="Calibri" panose="020F0502020204030204" pitchFamily="34" charset="0"/>
                <a:cs typeface="Calibri" panose="020F0502020204030204" pitchFamily="34" charset="0"/>
              </a:rPr>
              <a:t>Conjunto de acciones para la Etapa 1, asociadas a la Hoja de Ruta Regional de H2V y a la reducción de brechas detectadas</a:t>
            </a:r>
          </a:p>
        </p:txBody>
      </p:sp>
      <p:sp>
        <p:nvSpPr>
          <p:cNvPr id="7" name="Rectángulo 3"/>
          <p:cNvSpPr/>
          <p:nvPr/>
        </p:nvSpPr>
        <p:spPr>
          <a:xfrm>
            <a:off x="4906736" y="4032480"/>
            <a:ext cx="6278335" cy="646331"/>
          </a:xfrm>
          <a:prstGeom prst="rect">
            <a:avLst/>
          </a:prstGeom>
          <a:solidFill>
            <a:schemeClr val="bg2">
              <a:lumMod val="90000"/>
            </a:schemeClr>
          </a:solidFill>
          <a:ln w="38100">
            <a:solidFill>
              <a:srgbClr val="FF0000"/>
            </a:solidFill>
          </a:ln>
        </p:spPr>
        <p:txBody>
          <a:bodyPr wrap="square">
            <a:spAutoFit/>
          </a:bodyPr>
          <a:lstStyle/>
          <a:p>
            <a:pPr algn="just"/>
            <a:r>
              <a:rPr lang="es-CL" dirty="0">
                <a:latin typeface="Calibri" panose="020F0502020204030204" pitchFamily="34" charset="0"/>
                <a:cs typeface="Calibri" panose="020F0502020204030204" pitchFamily="34" charset="0"/>
              </a:rPr>
              <a:t>Aprobado por Comité CORFO Mayo 2022</a:t>
            </a:r>
          </a:p>
          <a:p>
            <a:pPr algn="just"/>
            <a:r>
              <a:rPr lang="es-CL" dirty="0">
                <a:latin typeface="Calibri" panose="020F0502020204030204" pitchFamily="34" charset="0"/>
                <a:cs typeface="Calibri" panose="020F0502020204030204" pitchFamily="34" charset="0"/>
              </a:rPr>
              <a:t>Proceso de Selección de Gerente (a) Programa – Agosto 2022</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28725"/>
            <a:ext cx="65913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176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66837"/>
            <a:ext cx="65913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2">
            <a:extLst>
              <a:ext uri="{FF2B5EF4-FFF2-40B4-BE49-F238E27FC236}">
                <a16:creationId xmlns:a16="http://schemas.microsoft.com/office/drawing/2014/main" id="{9234BED7-4D35-430A-812B-DBC9E0D7BCF2}"/>
              </a:ext>
            </a:extLst>
          </p:cNvPr>
          <p:cNvSpPr txBox="1">
            <a:spLocks/>
          </p:cNvSpPr>
          <p:nvPr/>
        </p:nvSpPr>
        <p:spPr>
          <a:xfrm>
            <a:off x="102884" y="366727"/>
            <a:ext cx="11280593" cy="60415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b="1" i="0" kern="1200">
                <a:solidFill>
                  <a:srgbClr val="284A7C"/>
                </a:solidFill>
                <a:latin typeface="GOBCL-HEAVY" pitchFamily="2" charset="77"/>
                <a:ea typeface="+mj-ea"/>
                <a:cs typeface="+mj-cs"/>
              </a:defRPr>
            </a:lvl1pPr>
          </a:lstStyle>
          <a:p>
            <a:r>
              <a:rPr lang="es-CL" sz="3600" dirty="0">
                <a:latin typeface="Verdana" panose="020B0604030504040204" pitchFamily="34" charset="0"/>
                <a:ea typeface="Verdana" panose="020B0604030504040204" pitchFamily="34" charset="0"/>
                <a:cs typeface="Verdana" panose="020B0604030504040204" pitchFamily="34" charset="0"/>
              </a:rPr>
              <a:t>PLAN ESTRATEGICO ENERGÉTICO REGIONAL - PEER</a:t>
            </a:r>
          </a:p>
        </p:txBody>
      </p:sp>
      <p:sp>
        <p:nvSpPr>
          <p:cNvPr id="6" name="Rectángulo 3"/>
          <p:cNvSpPr/>
          <p:nvPr/>
        </p:nvSpPr>
        <p:spPr>
          <a:xfrm>
            <a:off x="2312700" y="2807202"/>
            <a:ext cx="7374225" cy="1569660"/>
          </a:xfrm>
          <a:prstGeom prst="rect">
            <a:avLst/>
          </a:prstGeom>
          <a:ln w="38100">
            <a:solidFill>
              <a:schemeClr val="tx1"/>
            </a:solidFill>
          </a:ln>
        </p:spPr>
        <p:txBody>
          <a:bodyPr wrap="square">
            <a:spAutoFit/>
          </a:bodyPr>
          <a:lstStyle/>
          <a:p>
            <a:pPr algn="ctr"/>
            <a:r>
              <a:rPr lang="es-CL" sz="2400" b="1" dirty="0">
                <a:solidFill>
                  <a:srgbClr val="004D7E"/>
                </a:solidFill>
                <a:latin typeface="Calibri" panose="020F0502020204030204" pitchFamily="34" charset="0"/>
                <a:cs typeface="Calibri" panose="020F0502020204030204" pitchFamily="34" charset="0"/>
              </a:rPr>
              <a:t>CONVENIO DE COOPERACIÓN ENTRE MINISTERIO DE ENERGIA Y GOBIERNOS REGIONALES</a:t>
            </a:r>
          </a:p>
          <a:p>
            <a:pPr algn="ctr"/>
            <a:r>
              <a:rPr lang="es-CL" sz="2400" b="1" dirty="0">
                <a:solidFill>
                  <a:srgbClr val="004D7E"/>
                </a:solidFill>
                <a:latin typeface="Calibri" panose="020F0502020204030204" pitchFamily="34" charset="0"/>
                <a:cs typeface="Calibri" panose="020F0502020204030204" pitchFamily="34" charset="0"/>
              </a:rPr>
              <a:t>Instrumento de Planificación Energética, vinculante con la Estrategia de Desarrollo Regional</a:t>
            </a:r>
          </a:p>
        </p:txBody>
      </p:sp>
      <p:sp>
        <p:nvSpPr>
          <p:cNvPr id="7" name="Rectángulo 3"/>
          <p:cNvSpPr/>
          <p:nvPr/>
        </p:nvSpPr>
        <p:spPr>
          <a:xfrm>
            <a:off x="6305550" y="4978128"/>
            <a:ext cx="4057650" cy="923330"/>
          </a:xfrm>
          <a:prstGeom prst="rect">
            <a:avLst/>
          </a:prstGeom>
          <a:solidFill>
            <a:schemeClr val="bg2">
              <a:lumMod val="90000"/>
            </a:schemeClr>
          </a:solidFill>
          <a:ln w="38100">
            <a:solidFill>
              <a:srgbClr val="FF0000"/>
            </a:solidFill>
          </a:ln>
        </p:spPr>
        <p:txBody>
          <a:bodyPr wrap="square">
            <a:spAutoFit/>
          </a:bodyPr>
          <a:lstStyle/>
          <a:p>
            <a:pPr algn="just"/>
            <a:r>
              <a:rPr lang="es-CL" dirty="0">
                <a:solidFill>
                  <a:srgbClr val="004D7E"/>
                </a:solidFill>
                <a:latin typeface="Calibri" panose="020F0502020204030204" pitchFamily="34" charset="0"/>
                <a:cs typeface="Calibri" panose="020F0502020204030204" pitchFamily="34" charset="0"/>
              </a:rPr>
              <a:t>Región de Magallanes y Antártica Chilena</a:t>
            </a:r>
          </a:p>
          <a:p>
            <a:pPr algn="just"/>
            <a:r>
              <a:rPr lang="es-CL" dirty="0">
                <a:solidFill>
                  <a:srgbClr val="004D7E"/>
                </a:solidFill>
                <a:latin typeface="Calibri" panose="020F0502020204030204" pitchFamily="34" charset="0"/>
                <a:cs typeface="Calibri" panose="020F0502020204030204" pitchFamily="34" charset="0"/>
              </a:rPr>
              <a:t>Licitación Diciembre 2022</a:t>
            </a:r>
          </a:p>
          <a:p>
            <a:pPr algn="just"/>
            <a:r>
              <a:rPr lang="es-CL" dirty="0">
                <a:solidFill>
                  <a:srgbClr val="004D7E"/>
                </a:solidFill>
                <a:latin typeface="Calibri" panose="020F0502020204030204" pitchFamily="34" charset="0"/>
                <a:cs typeface="Calibri" panose="020F0502020204030204" pitchFamily="34" charset="0"/>
              </a:rPr>
              <a:t>Subsecretaría de Energía</a:t>
            </a:r>
            <a:endParaRPr lang="es-C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1378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54EF2-8A7C-5445-A9D3-C80BED3D20C6}"/>
              </a:ext>
            </a:extLst>
          </p:cNvPr>
          <p:cNvSpPr>
            <a:spLocks noGrp="1"/>
          </p:cNvSpPr>
          <p:nvPr>
            <p:ph type="ctrTitle"/>
          </p:nvPr>
        </p:nvSpPr>
        <p:spPr>
          <a:xfrm>
            <a:off x="820765" y="1256543"/>
            <a:ext cx="10032114" cy="1528763"/>
          </a:xfrm>
        </p:spPr>
        <p:txBody>
          <a:bodyPr>
            <a:noAutofit/>
          </a:bodyPr>
          <a:lstStyle/>
          <a:p>
            <a:pPr algn="l">
              <a:lnSpc>
                <a:spcPct val="100000"/>
              </a:lnSpc>
            </a:pPr>
            <a:br>
              <a:rPr lang="es-ES" sz="3600" dirty="0">
                <a:latin typeface="Verdana" panose="020B0604030504040204" pitchFamily="34" charset="0"/>
                <a:ea typeface="Verdana" panose="020B0604030504040204" pitchFamily="34" charset="0"/>
                <a:cs typeface="Verdana" panose="020B0604030504040204" pitchFamily="34" charset="0"/>
              </a:rPr>
            </a:br>
            <a:r>
              <a:rPr lang="es-ES" sz="4000" dirty="0">
                <a:latin typeface="Verdana" panose="020B0604030504040204" pitchFamily="34" charset="0"/>
                <a:ea typeface="Verdana" panose="020B0604030504040204" pitchFamily="34" charset="0"/>
                <a:cs typeface="Verdana" panose="020B0604030504040204" pitchFamily="34" charset="0"/>
              </a:rPr>
              <a:t>Articulaciones</a:t>
            </a:r>
            <a:endParaRPr lang="es-CL"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3111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9;p36"/>
          <p:cNvSpPr txBox="1">
            <a:spLocks/>
          </p:cNvSpPr>
          <p:nvPr/>
        </p:nvSpPr>
        <p:spPr>
          <a:xfrm>
            <a:off x="457200" y="1200149"/>
            <a:ext cx="3840450" cy="317969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bCL"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bCL"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bCL"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bCL"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bCL"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s-CL" sz="2000" dirty="0">
                <a:latin typeface="Calibri" panose="020F0502020204030204" pitchFamily="34" charset="0"/>
                <a:cs typeface="Calibri" panose="020F0502020204030204" pitchFamily="34" charset="0"/>
              </a:rPr>
              <a:t>• Es el único combustible que </a:t>
            </a:r>
            <a:r>
              <a:rPr lang="es-CL" sz="2000" b="1" dirty="0">
                <a:latin typeface="Calibri" panose="020F0502020204030204" pitchFamily="34" charset="0"/>
                <a:cs typeface="Calibri" panose="020F0502020204030204" pitchFamily="34" charset="0"/>
              </a:rPr>
              <a:t>no genera dióxido de carbono (CO</a:t>
            </a:r>
            <a:r>
              <a:rPr lang="es-CL" sz="1600" b="1" dirty="0">
                <a:latin typeface="Calibri" panose="020F0502020204030204" pitchFamily="34" charset="0"/>
                <a:cs typeface="Calibri" panose="020F0502020204030204" pitchFamily="34" charset="0"/>
              </a:rPr>
              <a:t>2</a:t>
            </a:r>
            <a:r>
              <a:rPr lang="es-CL" sz="2000" b="1" dirty="0">
                <a:latin typeface="Calibri" panose="020F0502020204030204" pitchFamily="34" charset="0"/>
                <a:cs typeface="Calibri" panose="020F0502020204030204" pitchFamily="34" charset="0"/>
              </a:rPr>
              <a:t>)</a:t>
            </a:r>
            <a:r>
              <a:rPr lang="es-CL" sz="2000" dirty="0">
                <a:latin typeface="Calibri" panose="020F0502020204030204" pitchFamily="34" charset="0"/>
                <a:cs typeface="Calibri" panose="020F0502020204030204" pitchFamily="34" charset="0"/>
              </a:rPr>
              <a:t> durante su utilización, ya que su combinación con oxígeno produce únicamente agua. </a:t>
            </a:r>
          </a:p>
          <a:p>
            <a:pPr marL="0" indent="0" algn="just">
              <a:spcBef>
                <a:spcPts val="0"/>
              </a:spcBef>
              <a:buFont typeface="Arial" panose="020B0604020202020204" pitchFamily="34" charset="0"/>
              <a:buNone/>
            </a:pPr>
            <a:endParaRPr lang="es-CL" sz="2000"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r>
              <a:rPr lang="es-CL" sz="2000" dirty="0">
                <a:latin typeface="Calibri" panose="020F0502020204030204" pitchFamily="34" charset="0"/>
                <a:cs typeface="Calibri" panose="020F0502020204030204" pitchFamily="34" charset="0"/>
              </a:rPr>
              <a:t>• Las reservas son inagotables, ya que es un </a:t>
            </a:r>
            <a:r>
              <a:rPr lang="es-CL" sz="2000" b="1" dirty="0">
                <a:latin typeface="Calibri" panose="020F0502020204030204" pitchFamily="34" charset="0"/>
                <a:cs typeface="Calibri" panose="020F0502020204030204" pitchFamily="34" charset="0"/>
              </a:rPr>
              <a:t>combustible renovable</a:t>
            </a:r>
            <a:r>
              <a:rPr lang="es-CL" sz="2000" dirty="0">
                <a:latin typeface="Calibri" panose="020F0502020204030204" pitchFamily="34" charset="0"/>
                <a:cs typeface="Calibri" panose="020F0502020204030204" pitchFamily="34" charset="0"/>
              </a:rPr>
              <a:t>. </a:t>
            </a:r>
          </a:p>
          <a:p>
            <a:pPr marL="0" indent="0" algn="just">
              <a:spcBef>
                <a:spcPts val="0"/>
              </a:spcBef>
              <a:buFont typeface="Arial" panose="020B0604020202020204" pitchFamily="34" charset="0"/>
              <a:buNone/>
            </a:pPr>
            <a:endParaRPr lang="es-CL" sz="2000"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r>
              <a:rPr lang="es-CL" sz="2000" dirty="0">
                <a:latin typeface="Calibri" panose="020F0502020204030204" pitchFamily="34" charset="0"/>
                <a:cs typeface="Calibri" panose="020F0502020204030204" pitchFamily="34" charset="0"/>
              </a:rPr>
              <a:t>• Se puede almacenar físicamente de forma relativamente sencilla, como </a:t>
            </a:r>
            <a:r>
              <a:rPr lang="es-CL" sz="2000" b="1" dirty="0">
                <a:latin typeface="Calibri" panose="020F0502020204030204" pitchFamily="34" charset="0"/>
                <a:cs typeface="Calibri" panose="020F0502020204030204" pitchFamily="34" charset="0"/>
              </a:rPr>
              <a:t>gas presurizado o como líquido</a:t>
            </a:r>
            <a:r>
              <a:rPr lang="es-CL" sz="2000" dirty="0">
                <a:latin typeface="Calibri" panose="020F0502020204030204" pitchFamily="34" charset="0"/>
                <a:cs typeface="Calibri" panose="020F0502020204030204" pitchFamily="34" charset="0"/>
              </a:rPr>
              <a:t>. Estas propiedades únicas hacen que sea fundamental superar los desafíos que existen con el fin de construir una economía basada en hidrógeno renovable.</a:t>
            </a:r>
            <a:endParaRPr lang="es-CL" sz="2000" b="1" dirty="0">
              <a:solidFill>
                <a:schemeClr val="accent3"/>
              </a:solidFill>
              <a:highlight>
                <a:schemeClr val="dk1"/>
              </a:highlight>
              <a:latin typeface="Calibri" panose="020F0502020204030204" pitchFamily="34" charset="0"/>
              <a:cs typeface="Calibri" panose="020F0502020204030204" pitchFamily="34" charset="0"/>
            </a:endParaRPr>
          </a:p>
        </p:txBody>
      </p:sp>
      <p:pic>
        <p:nvPicPr>
          <p:cNvPr id="6" name="Imagen 1"/>
          <p:cNvPicPr>
            <a:picLocks noChangeAspect="1"/>
          </p:cNvPicPr>
          <p:nvPr/>
        </p:nvPicPr>
        <p:blipFill>
          <a:blip r:embed="rId3"/>
          <a:stretch>
            <a:fillRect/>
          </a:stretch>
        </p:blipFill>
        <p:spPr>
          <a:xfrm>
            <a:off x="5361300" y="1875158"/>
            <a:ext cx="5059049" cy="3179550"/>
          </a:xfrm>
          <a:prstGeom prst="rect">
            <a:avLst/>
          </a:prstGeom>
        </p:spPr>
      </p:pic>
      <p:sp>
        <p:nvSpPr>
          <p:cNvPr id="7"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Aspectos Generales H2</a:t>
            </a:r>
            <a:endParaRPr lang="es-ES" dirty="0">
              <a:solidFill>
                <a:schemeClr val="bg2">
                  <a:lumMod val="25000"/>
                </a:schemeClr>
              </a:solidFill>
            </a:endParaRPr>
          </a:p>
        </p:txBody>
      </p:sp>
    </p:spTree>
    <p:extLst>
      <p:ext uri="{BB962C8B-B14F-4D97-AF65-F5344CB8AC3E}">
        <p14:creationId xmlns:p14="http://schemas.microsoft.com/office/powerpoint/2010/main" val="15697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8">
            <a:extLst>
              <a:ext uri="{FF2B5EF4-FFF2-40B4-BE49-F238E27FC236}">
                <a16:creationId xmlns:a16="http://schemas.microsoft.com/office/drawing/2014/main" id="{8AD3FCEA-3A7C-104B-8749-752601A44982}"/>
              </a:ext>
            </a:extLst>
          </p:cNvPr>
          <p:cNvSpPr>
            <a:spLocks noGrp="1"/>
          </p:cNvSpPr>
          <p:nvPr>
            <p:ph type="body" sz="quarter" idx="16"/>
          </p:nvPr>
        </p:nvSpPr>
        <p:spPr>
          <a:xfrm>
            <a:off x="478624" y="1484870"/>
            <a:ext cx="2790825" cy="473242"/>
          </a:xfrm>
        </p:spPr>
        <p:txBody>
          <a:bodyPr/>
          <a:lstStyle/>
          <a:p>
            <a:r>
              <a:rPr lang="es-ES" sz="2400" dirty="0">
                <a:latin typeface="Verdana" panose="020B0604030504040204" pitchFamily="34" charset="0"/>
                <a:ea typeface="Verdana" panose="020B0604030504040204" pitchFamily="34" charset="0"/>
                <a:cs typeface="Verdana" panose="020B0604030504040204" pitchFamily="34" charset="0"/>
              </a:rPr>
              <a:t>Nacional</a:t>
            </a:r>
          </a:p>
          <a:p>
            <a:r>
              <a:rPr lang="es-CL" sz="2000" dirty="0">
                <a:solidFill>
                  <a:srgbClr val="FF0000"/>
                </a:solidFill>
                <a:latin typeface="Verdana" panose="020B0604030504040204" pitchFamily="34" charset="0"/>
                <a:ea typeface="Verdana" panose="020B0604030504040204" pitchFamily="34" charset="0"/>
                <a:cs typeface="Verdana" panose="020B0604030504040204" pitchFamily="34" charset="0"/>
              </a:rPr>
              <a:t>Comité Interministerial para la Industria del Hidrógeno Verde</a:t>
            </a:r>
          </a:p>
        </p:txBody>
      </p:sp>
      <p:pic>
        <p:nvPicPr>
          <p:cNvPr id="12" name="Picture 2" descr="Corfo anuncia nuevo comité de hidrógeno verde para el desarrollo de una  industria nacional - La Terc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33" y="3556535"/>
            <a:ext cx="3180163" cy="212010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609" y="627108"/>
            <a:ext cx="7560668" cy="406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11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1DB1301-DC92-907D-2CE5-57293CE7E34E}"/>
              </a:ext>
            </a:extLst>
          </p:cNvPr>
          <p:cNvPicPr>
            <a:picLocks noChangeAspect="1"/>
          </p:cNvPicPr>
          <p:nvPr/>
        </p:nvPicPr>
        <p:blipFill>
          <a:blip r:embed="rId2"/>
          <a:stretch>
            <a:fillRect/>
          </a:stretch>
        </p:blipFill>
        <p:spPr>
          <a:xfrm>
            <a:off x="2366962" y="867929"/>
            <a:ext cx="8348030" cy="4285962"/>
          </a:xfrm>
          <a:prstGeom prst="rect">
            <a:avLst/>
          </a:prstGeom>
        </p:spPr>
      </p:pic>
    </p:spTree>
    <p:extLst>
      <p:ext uri="{BB962C8B-B14F-4D97-AF65-F5344CB8AC3E}">
        <p14:creationId xmlns:p14="http://schemas.microsoft.com/office/powerpoint/2010/main" val="171658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EB09D9A2-192B-374C-8476-2E18EE6701C7}"/>
              </a:ext>
            </a:extLst>
          </p:cNvPr>
          <p:cNvSpPr/>
          <p:nvPr/>
        </p:nvSpPr>
        <p:spPr>
          <a:xfrm>
            <a:off x="9047106" y="1616020"/>
            <a:ext cx="2313425" cy="2078113"/>
          </a:xfrm>
          <a:prstGeom prst="rect">
            <a:avLst/>
          </a:prstGeom>
          <a:solidFill>
            <a:srgbClr val="28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Título 2">
            <a:extLst>
              <a:ext uri="{FF2B5EF4-FFF2-40B4-BE49-F238E27FC236}">
                <a16:creationId xmlns:a16="http://schemas.microsoft.com/office/drawing/2014/main" id="{9234BED7-4D35-430A-812B-DBC9E0D7BCF2}"/>
              </a:ext>
            </a:extLst>
          </p:cNvPr>
          <p:cNvSpPr>
            <a:spLocks noGrp="1"/>
          </p:cNvSpPr>
          <p:nvPr>
            <p:ph type="title"/>
          </p:nvPr>
        </p:nvSpPr>
        <p:spPr>
          <a:xfrm>
            <a:off x="353255" y="281335"/>
            <a:ext cx="11280593" cy="604157"/>
          </a:xfrm>
        </p:spPr>
        <p:txBody>
          <a:bodyPr>
            <a:normAutofit/>
          </a:bodyPr>
          <a:lstStyle/>
          <a:p>
            <a:r>
              <a:rPr lang="es-ES" sz="3600" dirty="0">
                <a:latin typeface="Verdana" panose="020B0604030504040204" pitchFamily="34" charset="0"/>
                <a:ea typeface="Verdana" panose="020B0604030504040204" pitchFamily="34" charset="0"/>
                <a:cs typeface="Verdana" panose="020B0604030504040204" pitchFamily="34" charset="0"/>
              </a:rPr>
              <a:t>TRABAJO REGIONAL</a:t>
            </a:r>
            <a:endParaRPr lang="es-CL" sz="3600" dirty="0">
              <a:latin typeface="Verdana" panose="020B0604030504040204" pitchFamily="34" charset="0"/>
              <a:ea typeface="Verdana" panose="020B0604030504040204" pitchFamily="34" charset="0"/>
              <a:cs typeface="Verdana" panose="020B0604030504040204" pitchFamily="34" charset="0"/>
            </a:endParaRPr>
          </a:p>
        </p:txBody>
      </p:sp>
      <p:sp>
        <p:nvSpPr>
          <p:cNvPr id="11" name="CuadroTexto 10">
            <a:extLst>
              <a:ext uri="{FF2B5EF4-FFF2-40B4-BE49-F238E27FC236}">
                <a16:creationId xmlns:a16="http://schemas.microsoft.com/office/drawing/2014/main" id="{55726DAC-6378-0043-ADF0-A9F6853B62B8}"/>
              </a:ext>
            </a:extLst>
          </p:cNvPr>
          <p:cNvSpPr txBox="1"/>
          <p:nvPr/>
        </p:nvSpPr>
        <p:spPr>
          <a:xfrm>
            <a:off x="9047105" y="1993356"/>
            <a:ext cx="2313425" cy="1323439"/>
          </a:xfrm>
          <a:prstGeom prst="rect">
            <a:avLst/>
          </a:prstGeom>
          <a:noFill/>
        </p:spPr>
        <p:txBody>
          <a:bodyPr wrap="square">
            <a:spAutoFit/>
          </a:bodyPr>
          <a:lstStyle/>
          <a:p>
            <a:pPr marL="0" indent="0" algn="ctr">
              <a:lnSpc>
                <a:spcPct val="100000"/>
              </a:lnSpc>
              <a:buNone/>
            </a:pPr>
            <a:r>
              <a:rPr lang="es-MX" sz="1600" dirty="0">
                <a:solidFill>
                  <a:schemeClr val="bg1"/>
                </a:solidFill>
                <a:latin typeface="Verdana" panose="020B0604030504040204" pitchFamily="34" charset="0"/>
                <a:ea typeface="Verdana" panose="020B0604030504040204" pitchFamily="34" charset="0"/>
                <a:cs typeface="Verdana" panose="020B0604030504040204" pitchFamily="34" charset="0"/>
              </a:rPr>
              <a:t>Valor local:</a:t>
            </a:r>
          </a:p>
          <a:p>
            <a:pPr algn="ctr">
              <a:lnSpc>
                <a:spcPct val="100000"/>
              </a:lnSpc>
            </a:pPr>
            <a:endParaRPr lang="es-MX"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s-MX" sz="1600" dirty="0">
                <a:solidFill>
                  <a:schemeClr val="bg1"/>
                </a:solidFill>
                <a:latin typeface="Verdana" panose="020B0604030504040204" pitchFamily="34" charset="0"/>
                <a:ea typeface="Verdana" panose="020B0604030504040204" pitchFamily="34" charset="0"/>
                <a:cs typeface="Verdana" panose="020B0604030504040204" pitchFamily="34" charset="0"/>
              </a:rPr>
              <a:t>Capital humano, I+D, estándares socio ambientales</a:t>
            </a:r>
            <a:endParaRPr lang="es-E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2" name="Elipse 81">
            <a:extLst>
              <a:ext uri="{FF2B5EF4-FFF2-40B4-BE49-F238E27FC236}">
                <a16:creationId xmlns:a16="http://schemas.microsoft.com/office/drawing/2014/main" id="{985BA3CC-BB45-9BBA-FCEA-A15D451C085A}"/>
              </a:ext>
            </a:extLst>
          </p:cNvPr>
          <p:cNvSpPr/>
          <p:nvPr/>
        </p:nvSpPr>
        <p:spPr>
          <a:xfrm>
            <a:off x="9744885" y="1010003"/>
            <a:ext cx="917863" cy="9051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ES" sz="900"/>
          </a:p>
        </p:txBody>
      </p:sp>
      <p:sp>
        <p:nvSpPr>
          <p:cNvPr id="21" name="CuadroTexto 10">
            <a:extLst>
              <a:ext uri="{FF2B5EF4-FFF2-40B4-BE49-F238E27FC236}">
                <a16:creationId xmlns:a16="http://schemas.microsoft.com/office/drawing/2014/main" id="{55726DAC-6378-0043-ADF0-A9F6853B62B8}"/>
              </a:ext>
            </a:extLst>
          </p:cNvPr>
          <p:cNvSpPr txBox="1"/>
          <p:nvPr/>
        </p:nvSpPr>
        <p:spPr>
          <a:xfrm>
            <a:off x="8725722" y="3808433"/>
            <a:ext cx="3071671" cy="2800767"/>
          </a:xfrm>
          <a:prstGeom prst="rect">
            <a:avLst/>
          </a:prstGeom>
          <a:noFill/>
          <a:ln w="28575">
            <a:solidFill>
              <a:schemeClr val="tx1"/>
            </a:solidFill>
          </a:ln>
        </p:spPr>
        <p:txBody>
          <a:bodyPr wrap="square">
            <a:spAutoFit/>
          </a:bodyPr>
          <a:lstStyle/>
          <a:p>
            <a:pPr marL="0" indent="0" algn="ctr">
              <a:lnSpc>
                <a:spcPct val="100000"/>
              </a:lnSpc>
              <a:buNone/>
            </a:pPr>
            <a:r>
              <a:rPr lang="es-MX" sz="1600" b="1" dirty="0">
                <a:latin typeface="Verdana" panose="020B0604030504040204" pitchFamily="34" charset="0"/>
                <a:ea typeface="Verdana" panose="020B0604030504040204" pitchFamily="34" charset="0"/>
                <a:cs typeface="Verdana" panose="020B0604030504040204" pitchFamily="34" charset="0"/>
              </a:rPr>
              <a:t>Fortalecimiento Capital Humano</a:t>
            </a:r>
          </a:p>
          <a:p>
            <a:pPr marL="0" indent="0" algn="ctr">
              <a:lnSpc>
                <a:spcPct val="100000"/>
              </a:lnSpc>
              <a:buNone/>
            </a:pPr>
            <a:endParaRPr lang="es-MX" sz="16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400" dirty="0">
                <a:latin typeface="Verdana" panose="020B0604030504040204" pitchFamily="34" charset="0"/>
                <a:ea typeface="Verdana" panose="020B0604030504040204" pitchFamily="34" charset="0"/>
                <a:cs typeface="Verdana" panose="020B0604030504040204" pitchFamily="34" charset="0"/>
              </a:rPr>
              <a:t>Capacitaciones sobre H2V y derivados a actores relevantes</a:t>
            </a:r>
          </a:p>
          <a:p>
            <a:pPr marL="0" indent="0" algn="ctr">
              <a:lnSpc>
                <a:spcPct val="100000"/>
              </a:lnSpc>
              <a:buNone/>
            </a:pPr>
            <a:endParaRPr lang="es-MX" sz="14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400" dirty="0">
                <a:latin typeface="Verdana" panose="020B0604030504040204" pitchFamily="34" charset="0"/>
                <a:ea typeface="Verdana" panose="020B0604030504040204" pitchFamily="34" charset="0"/>
                <a:cs typeface="Verdana" panose="020B0604030504040204" pitchFamily="34" charset="0"/>
              </a:rPr>
              <a:t>Análisis de posibles Impactos Ambientales de la Industria H2V y derivados</a:t>
            </a:r>
          </a:p>
          <a:p>
            <a:pPr marL="0" indent="0" algn="ctr">
              <a:lnSpc>
                <a:spcPct val="100000"/>
              </a:lnSpc>
              <a:buNone/>
            </a:pPr>
            <a:endParaRPr lang="es-MX" sz="14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400" dirty="0">
                <a:latin typeface="Verdana" panose="020B0604030504040204" pitchFamily="34" charset="0"/>
                <a:ea typeface="Verdana" panose="020B0604030504040204" pitchFamily="34" charset="0"/>
                <a:cs typeface="Verdana" panose="020B0604030504040204" pitchFamily="34" charset="0"/>
              </a:rPr>
              <a:t>Academia</a:t>
            </a:r>
          </a:p>
          <a:p>
            <a:pPr algn="ctr">
              <a:lnSpc>
                <a:spcPct val="100000"/>
              </a:lnSpc>
            </a:pPr>
            <a:endParaRPr lang="es-MX" sz="1600" dirty="0">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13">
            <a:extLst>
              <a:ext uri="{FF2B5EF4-FFF2-40B4-BE49-F238E27FC236}">
                <a16:creationId xmlns:a16="http://schemas.microsoft.com/office/drawing/2014/main" id="{08297C44-B41D-FF4D-A06A-C1AAEEBDBB6B}"/>
              </a:ext>
            </a:extLst>
          </p:cNvPr>
          <p:cNvSpPr/>
          <p:nvPr/>
        </p:nvSpPr>
        <p:spPr>
          <a:xfrm>
            <a:off x="6542738" y="1604686"/>
            <a:ext cx="2010112" cy="2089447"/>
          </a:xfrm>
          <a:prstGeom prst="rect">
            <a:avLst/>
          </a:prstGeom>
          <a:solidFill>
            <a:srgbClr val="28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13">
            <a:extLst>
              <a:ext uri="{FF2B5EF4-FFF2-40B4-BE49-F238E27FC236}">
                <a16:creationId xmlns:a16="http://schemas.microsoft.com/office/drawing/2014/main" id="{08297C44-B41D-FF4D-A06A-C1AAEEBDBB6B}"/>
              </a:ext>
            </a:extLst>
          </p:cNvPr>
          <p:cNvSpPr/>
          <p:nvPr/>
        </p:nvSpPr>
        <p:spPr>
          <a:xfrm>
            <a:off x="4183860" y="1610350"/>
            <a:ext cx="2010112" cy="2445109"/>
          </a:xfrm>
          <a:prstGeom prst="rect">
            <a:avLst/>
          </a:prstGeom>
          <a:solidFill>
            <a:srgbClr val="28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13">
            <a:extLst>
              <a:ext uri="{FF2B5EF4-FFF2-40B4-BE49-F238E27FC236}">
                <a16:creationId xmlns:a16="http://schemas.microsoft.com/office/drawing/2014/main" id="{08297C44-B41D-FF4D-A06A-C1AAEEBDBB6B}"/>
              </a:ext>
            </a:extLst>
          </p:cNvPr>
          <p:cNvSpPr/>
          <p:nvPr/>
        </p:nvSpPr>
        <p:spPr>
          <a:xfrm>
            <a:off x="1944125" y="1604686"/>
            <a:ext cx="2010112" cy="2450773"/>
          </a:xfrm>
          <a:prstGeom prst="rect">
            <a:avLst/>
          </a:prstGeom>
          <a:solidFill>
            <a:srgbClr val="28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0">
            <a:extLst>
              <a:ext uri="{FF2B5EF4-FFF2-40B4-BE49-F238E27FC236}">
                <a16:creationId xmlns:a16="http://schemas.microsoft.com/office/drawing/2014/main" id="{55726DAC-6378-0043-ADF0-A9F6853B62B8}"/>
              </a:ext>
            </a:extLst>
          </p:cNvPr>
          <p:cNvSpPr txBox="1"/>
          <p:nvPr/>
        </p:nvSpPr>
        <p:spPr>
          <a:xfrm>
            <a:off x="1727671" y="4177764"/>
            <a:ext cx="2313508" cy="1815882"/>
          </a:xfrm>
          <a:prstGeom prst="rect">
            <a:avLst/>
          </a:prstGeom>
          <a:noFill/>
          <a:ln w="28575">
            <a:solidFill>
              <a:schemeClr val="tx1"/>
            </a:solidFill>
          </a:ln>
        </p:spPr>
        <p:txBody>
          <a:bodyPr wrap="square">
            <a:spAutoFit/>
          </a:bodyPr>
          <a:lstStyle/>
          <a:p>
            <a:pPr marL="0" indent="0" algn="ctr">
              <a:lnSpc>
                <a:spcPct val="100000"/>
              </a:lnSpc>
              <a:buNone/>
            </a:pPr>
            <a:r>
              <a:rPr lang="es-MX" sz="1600" b="1" dirty="0">
                <a:latin typeface="Verdana" panose="020B0604030504040204" pitchFamily="34" charset="0"/>
                <a:ea typeface="Verdana" panose="020B0604030504040204" pitchFamily="34" charset="0"/>
                <a:cs typeface="Verdana" panose="020B0604030504040204" pitchFamily="34" charset="0"/>
              </a:rPr>
              <a:t>Articulación</a:t>
            </a:r>
          </a:p>
          <a:p>
            <a:pPr marL="0" indent="0" algn="ctr">
              <a:lnSpc>
                <a:spcPct val="100000"/>
              </a:lnSpc>
              <a:buNone/>
            </a:pPr>
            <a:endParaRPr lang="es-MX" sz="16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600" dirty="0">
                <a:latin typeface="Verdana" panose="020B0604030504040204" pitchFamily="34" charset="0"/>
                <a:ea typeface="Verdana" panose="020B0604030504040204" pitchFamily="34" charset="0"/>
                <a:cs typeface="Verdana" panose="020B0604030504040204" pitchFamily="34" charset="0"/>
              </a:rPr>
              <a:t>Gabinete H2V</a:t>
            </a:r>
          </a:p>
          <a:p>
            <a:pPr marL="0" indent="0" algn="ctr">
              <a:lnSpc>
                <a:spcPct val="100000"/>
              </a:lnSpc>
              <a:buNone/>
            </a:pPr>
            <a:endParaRPr lang="es-MX" sz="16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600" dirty="0">
                <a:solidFill>
                  <a:srgbClr val="FF0000"/>
                </a:solidFill>
                <a:latin typeface="Verdana" panose="020B0604030504040204" pitchFamily="34" charset="0"/>
                <a:ea typeface="Verdana" panose="020B0604030504040204" pitchFamily="34" charset="0"/>
                <a:cs typeface="Verdana" panose="020B0604030504040204" pitchFamily="34" charset="0"/>
              </a:rPr>
              <a:t>Mesa Multisectorial para la Industria H2V</a:t>
            </a:r>
          </a:p>
        </p:txBody>
      </p:sp>
      <p:sp>
        <p:nvSpPr>
          <p:cNvPr id="16" name="Elipse 81">
            <a:extLst>
              <a:ext uri="{FF2B5EF4-FFF2-40B4-BE49-F238E27FC236}">
                <a16:creationId xmlns:a16="http://schemas.microsoft.com/office/drawing/2014/main" id="{985BA3CC-BB45-9BBA-FCEA-A15D451C085A}"/>
              </a:ext>
            </a:extLst>
          </p:cNvPr>
          <p:cNvSpPr/>
          <p:nvPr/>
        </p:nvSpPr>
        <p:spPr>
          <a:xfrm>
            <a:off x="2490249" y="1010003"/>
            <a:ext cx="917863" cy="9051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ES" sz="900"/>
          </a:p>
        </p:txBody>
      </p:sp>
      <p:sp>
        <p:nvSpPr>
          <p:cNvPr id="17" name="Elipse 81">
            <a:extLst>
              <a:ext uri="{FF2B5EF4-FFF2-40B4-BE49-F238E27FC236}">
                <a16:creationId xmlns:a16="http://schemas.microsoft.com/office/drawing/2014/main" id="{985BA3CC-BB45-9BBA-FCEA-A15D451C085A}"/>
              </a:ext>
            </a:extLst>
          </p:cNvPr>
          <p:cNvSpPr/>
          <p:nvPr/>
        </p:nvSpPr>
        <p:spPr>
          <a:xfrm>
            <a:off x="4729984" y="1003673"/>
            <a:ext cx="917863" cy="9051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ES" sz="900"/>
          </a:p>
        </p:txBody>
      </p:sp>
      <p:sp>
        <p:nvSpPr>
          <p:cNvPr id="19" name="Elipse 81">
            <a:extLst>
              <a:ext uri="{FF2B5EF4-FFF2-40B4-BE49-F238E27FC236}">
                <a16:creationId xmlns:a16="http://schemas.microsoft.com/office/drawing/2014/main" id="{985BA3CC-BB45-9BBA-FCEA-A15D451C085A}"/>
              </a:ext>
            </a:extLst>
          </p:cNvPr>
          <p:cNvSpPr/>
          <p:nvPr/>
        </p:nvSpPr>
        <p:spPr>
          <a:xfrm>
            <a:off x="7059526" y="1010003"/>
            <a:ext cx="917863" cy="9051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ES" sz="900"/>
          </a:p>
        </p:txBody>
      </p:sp>
      <p:pic>
        <p:nvPicPr>
          <p:cNvPr id="20" name="CustomIcon">
            <a:extLst>
              <a:ext uri="{FF2B5EF4-FFF2-40B4-BE49-F238E27FC236}">
                <a16:creationId xmlns:a16="http://schemas.microsoft.com/office/drawing/2014/main" id="{5834C32E-C025-6B6B-923E-7B2E6BD23DB1}"/>
              </a:ext>
            </a:extLst>
          </p:cNvPr>
          <p:cNvPicPr>
            <a:picLocks/>
          </p:cNvPicPr>
          <p:nvPr>
            <p:custDataLst>
              <p:tags r:id="rId1"/>
            </p:custDataLst>
          </p:nvPr>
        </p:nvPicPr>
        <p:blipFill>
          <a:blip r:embed="rId5"/>
          <a:stretch>
            <a:fillRect/>
          </a:stretch>
        </p:blipFill>
        <p:spPr bwMode="gray">
          <a:xfrm>
            <a:off x="2708749" y="1206111"/>
            <a:ext cx="480863" cy="500269"/>
          </a:xfrm>
          <a:prstGeom prst="rect">
            <a:avLst/>
          </a:prstGeom>
        </p:spPr>
      </p:pic>
      <p:pic>
        <p:nvPicPr>
          <p:cNvPr id="22" name="CustomIcon">
            <a:extLst>
              <a:ext uri="{FF2B5EF4-FFF2-40B4-BE49-F238E27FC236}">
                <a16:creationId xmlns:a16="http://schemas.microsoft.com/office/drawing/2014/main" id="{0EF5A5A5-C5BA-C5E9-5D9F-D6A5B0208841}"/>
              </a:ext>
            </a:extLst>
          </p:cNvPr>
          <p:cNvPicPr>
            <a:picLocks/>
          </p:cNvPicPr>
          <p:nvPr>
            <p:custDataLst>
              <p:tags r:id="rId2"/>
            </p:custDataLst>
          </p:nvPr>
        </p:nvPicPr>
        <p:blipFill>
          <a:blip r:embed="rId6"/>
          <a:stretch>
            <a:fillRect/>
          </a:stretch>
        </p:blipFill>
        <p:spPr bwMode="gray">
          <a:xfrm>
            <a:off x="4896013" y="1123588"/>
            <a:ext cx="585805" cy="677975"/>
          </a:xfrm>
          <a:prstGeom prst="rect">
            <a:avLst/>
          </a:prstGeom>
        </p:spPr>
      </p:pic>
      <p:sp>
        <p:nvSpPr>
          <p:cNvPr id="23" name="CuadroTexto 8">
            <a:extLst>
              <a:ext uri="{FF2B5EF4-FFF2-40B4-BE49-F238E27FC236}">
                <a16:creationId xmlns:a16="http://schemas.microsoft.com/office/drawing/2014/main" id="{96083F87-CECF-0B45-9882-1D711E52EFB4}"/>
              </a:ext>
            </a:extLst>
          </p:cNvPr>
          <p:cNvSpPr txBox="1"/>
          <p:nvPr/>
        </p:nvSpPr>
        <p:spPr>
          <a:xfrm>
            <a:off x="1995977" y="1993356"/>
            <a:ext cx="1906408" cy="1661993"/>
          </a:xfrm>
          <a:prstGeom prst="rect">
            <a:avLst/>
          </a:prstGeom>
          <a:noFill/>
        </p:spPr>
        <p:txBody>
          <a:bodyPr wrap="square">
            <a:spAutoFit/>
          </a:bodyPr>
          <a:lstStyle/>
          <a:p>
            <a:pPr marL="0" indent="0" algn="ctr">
              <a:lnSpc>
                <a:spcPct val="100000"/>
              </a:lnSpc>
              <a:buNone/>
            </a:pPr>
            <a:r>
              <a:rPr lang="es-ES" sz="1600" dirty="0">
                <a:solidFill>
                  <a:schemeClr val="bg1"/>
                </a:solidFill>
                <a:latin typeface="Verdana" panose="020B0604030504040204" pitchFamily="34" charset="0"/>
                <a:ea typeface="Verdana" panose="020B0604030504040204" pitchFamily="34" charset="0"/>
                <a:cs typeface="Verdana" panose="020B0604030504040204" pitchFamily="34" charset="0"/>
              </a:rPr>
              <a:t>Gobernanza:</a:t>
            </a:r>
          </a:p>
          <a:p>
            <a:pPr marL="0" indent="0" algn="ctr">
              <a:lnSpc>
                <a:spcPct val="100000"/>
              </a:lnSpc>
              <a:buNone/>
            </a:pPr>
            <a:endParaRPr lang="es-E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rPr>
              <a:t>Gobierno Regional, Delegación Presidencial, Seremis, academia, etc.</a:t>
            </a:r>
          </a:p>
        </p:txBody>
      </p:sp>
      <p:sp>
        <p:nvSpPr>
          <p:cNvPr id="24" name="CuadroTexto 12">
            <a:extLst>
              <a:ext uri="{FF2B5EF4-FFF2-40B4-BE49-F238E27FC236}">
                <a16:creationId xmlns:a16="http://schemas.microsoft.com/office/drawing/2014/main" id="{3074A982-56F7-E44D-B16D-CD7F8A034330}"/>
              </a:ext>
            </a:extLst>
          </p:cNvPr>
          <p:cNvSpPr txBox="1"/>
          <p:nvPr/>
        </p:nvSpPr>
        <p:spPr>
          <a:xfrm>
            <a:off x="4041179" y="2085689"/>
            <a:ext cx="2307143" cy="1569660"/>
          </a:xfrm>
          <a:prstGeom prst="rect">
            <a:avLst/>
          </a:prstGeom>
          <a:noFill/>
        </p:spPr>
        <p:txBody>
          <a:bodyPr wrap="square">
            <a:spAutoFit/>
          </a:bodyPr>
          <a:lstStyle/>
          <a:p>
            <a:pPr marL="0" indent="0" algn="ctr">
              <a:lnSpc>
                <a:spcPct val="100000"/>
              </a:lnSpc>
              <a:buNone/>
            </a:pPr>
            <a:r>
              <a:rPr lang="es-MX" sz="1600" dirty="0">
                <a:solidFill>
                  <a:schemeClr val="bg1"/>
                </a:solidFill>
                <a:latin typeface="Verdana" panose="020B0604030504040204" pitchFamily="34" charset="0"/>
                <a:ea typeface="Verdana" panose="020B0604030504040204" pitchFamily="34" charset="0"/>
                <a:cs typeface="Verdana" panose="020B0604030504040204" pitchFamily="34" charset="0"/>
              </a:rPr>
              <a:t>Infraestructura habilitante: </a:t>
            </a:r>
          </a:p>
          <a:p>
            <a:pPr marL="0" indent="0" algn="ctr">
              <a:lnSpc>
                <a:spcPct val="100000"/>
              </a:lnSpc>
              <a:buNone/>
            </a:pPr>
            <a:endParaRPr lang="es-MX"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600" dirty="0">
                <a:solidFill>
                  <a:schemeClr val="bg1"/>
                </a:solidFill>
                <a:latin typeface="Verdana" panose="020B0604030504040204" pitchFamily="34" charset="0"/>
                <a:ea typeface="Verdana" panose="020B0604030504040204" pitchFamily="34" charset="0"/>
                <a:cs typeface="Verdana" panose="020B0604030504040204" pitchFamily="34" charset="0"/>
              </a:rPr>
              <a:t>Nuevos desarrollos y reutilización de infraestructura</a:t>
            </a:r>
            <a:endParaRPr lang="es-E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CuadroTexto 10">
            <a:extLst>
              <a:ext uri="{FF2B5EF4-FFF2-40B4-BE49-F238E27FC236}">
                <a16:creationId xmlns:a16="http://schemas.microsoft.com/office/drawing/2014/main" id="{55726DAC-6378-0043-ADF0-A9F6853B62B8}"/>
              </a:ext>
            </a:extLst>
          </p:cNvPr>
          <p:cNvSpPr txBox="1"/>
          <p:nvPr/>
        </p:nvSpPr>
        <p:spPr>
          <a:xfrm>
            <a:off x="4183860" y="4177764"/>
            <a:ext cx="2010112" cy="1077218"/>
          </a:xfrm>
          <a:prstGeom prst="rect">
            <a:avLst/>
          </a:prstGeom>
          <a:noFill/>
          <a:ln w="28575">
            <a:solidFill>
              <a:schemeClr val="tx1"/>
            </a:solidFill>
          </a:ln>
        </p:spPr>
        <p:txBody>
          <a:bodyPr wrap="square">
            <a:spAutoFit/>
          </a:bodyPr>
          <a:lstStyle/>
          <a:p>
            <a:pPr marL="0" indent="0" algn="ctr">
              <a:lnSpc>
                <a:spcPct val="100000"/>
              </a:lnSpc>
              <a:buNone/>
            </a:pPr>
            <a:r>
              <a:rPr lang="es-MX" sz="1600" b="1" dirty="0">
                <a:latin typeface="Verdana" panose="020B0604030504040204" pitchFamily="34" charset="0"/>
                <a:ea typeface="Verdana" panose="020B0604030504040204" pitchFamily="34" charset="0"/>
                <a:cs typeface="Verdana" panose="020B0604030504040204" pitchFamily="34" charset="0"/>
              </a:rPr>
              <a:t>Articulación</a:t>
            </a:r>
          </a:p>
          <a:p>
            <a:pPr marL="0" indent="0" algn="ctr">
              <a:lnSpc>
                <a:spcPct val="100000"/>
              </a:lnSpc>
              <a:buNone/>
            </a:pPr>
            <a:endParaRPr lang="es-MX" sz="16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600" dirty="0">
                <a:latin typeface="Verdana" panose="020B0604030504040204" pitchFamily="34" charset="0"/>
                <a:ea typeface="Verdana" panose="020B0604030504040204" pitchFamily="34" charset="0"/>
                <a:cs typeface="Verdana" panose="020B0604030504040204" pitchFamily="34" charset="0"/>
              </a:rPr>
              <a:t>ENAP y Desarrolladores</a:t>
            </a:r>
          </a:p>
        </p:txBody>
      </p:sp>
      <p:pic>
        <p:nvPicPr>
          <p:cNvPr id="26" name="Imagen 72" descr="Icono&#10;&#10;Descripción generada automáticamente">
            <a:extLst>
              <a:ext uri="{FF2B5EF4-FFF2-40B4-BE49-F238E27FC236}">
                <a16:creationId xmlns:a16="http://schemas.microsoft.com/office/drawing/2014/main" id="{F1360699-5050-9F92-1154-F92741209CE9}"/>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3086" y="1123588"/>
            <a:ext cx="690743" cy="70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Marcador de contenido 1">
            <a:extLst>
              <a:ext uri="{FF2B5EF4-FFF2-40B4-BE49-F238E27FC236}">
                <a16:creationId xmlns:a16="http://schemas.microsoft.com/office/drawing/2014/main" id="{0A8E6CAA-8BBE-4E46-9A3B-60375306175C}"/>
              </a:ext>
            </a:extLst>
          </p:cNvPr>
          <p:cNvSpPr>
            <a:spLocks noGrp="1"/>
          </p:cNvSpPr>
          <p:nvPr>
            <p:ph idx="1"/>
          </p:nvPr>
        </p:nvSpPr>
        <p:spPr>
          <a:xfrm>
            <a:off x="6542738" y="2048664"/>
            <a:ext cx="1865093" cy="2074234"/>
          </a:xfrm>
        </p:spPr>
        <p:txBody>
          <a:bodyPr vert="horz" lIns="91440" tIns="45720" rIns="91440" bIns="45720" rtlCol="0" anchor="t">
            <a:noAutofit/>
          </a:bodyPr>
          <a:lstStyle/>
          <a:p>
            <a:pPr marL="0" indent="0" algn="ctr">
              <a:lnSpc>
                <a:spcPct val="100000"/>
              </a:lnSpc>
              <a:buNone/>
            </a:pPr>
            <a:r>
              <a:rPr lang="es-MX" sz="1600" dirty="0">
                <a:solidFill>
                  <a:schemeClr val="bg1"/>
                </a:solidFill>
                <a:latin typeface="Verdana"/>
                <a:ea typeface="Verdana"/>
                <a:cs typeface="Verdana" panose="020B0604030504040204" pitchFamily="34" charset="0"/>
              </a:rPr>
              <a:t>Proyectos e </a:t>
            </a:r>
            <a:br>
              <a:rPr lang="es-MX" sz="1600" dirty="0">
                <a:solidFill>
                  <a:schemeClr val="bg1"/>
                </a:solidFill>
                <a:latin typeface="Verdana"/>
                <a:ea typeface="Verdana"/>
                <a:cs typeface="Verdana" panose="020B0604030504040204" pitchFamily="34" charset="0"/>
              </a:rPr>
            </a:br>
            <a:r>
              <a:rPr lang="es-MX" sz="1600" dirty="0">
                <a:solidFill>
                  <a:schemeClr val="bg1"/>
                </a:solidFill>
                <a:latin typeface="Verdana"/>
                <a:ea typeface="Verdana"/>
                <a:cs typeface="Verdana" panose="020B0604030504040204" pitchFamily="34" charset="0"/>
              </a:rPr>
              <a:t>iniciativas:</a:t>
            </a:r>
            <a:br>
              <a:rPr lang="es-MX" sz="1600" dirty="0">
                <a:solidFill>
                  <a:schemeClr val="bg1"/>
                </a:solidFill>
                <a:latin typeface="Verdana"/>
                <a:ea typeface="Verdana"/>
                <a:cs typeface="Verdana" panose="020B0604030504040204" pitchFamily="34" charset="0"/>
              </a:rPr>
            </a:br>
            <a:br>
              <a:rPr lang="es-MX" sz="1600" dirty="0">
                <a:solidFill>
                  <a:schemeClr val="bg1"/>
                </a:solidFill>
                <a:latin typeface="Verdana"/>
                <a:ea typeface="Verdana"/>
                <a:cs typeface="Verdana" panose="020B0604030504040204" pitchFamily="34" charset="0"/>
              </a:rPr>
            </a:br>
            <a:r>
              <a:rPr lang="es-MX" sz="1600" dirty="0">
                <a:solidFill>
                  <a:schemeClr val="bg1"/>
                </a:solidFill>
                <a:latin typeface="Verdana"/>
                <a:ea typeface="Verdana"/>
                <a:cs typeface="Verdana" panose="020B0604030504040204" pitchFamily="34" charset="0"/>
              </a:rPr>
              <a:t>Desarrolladores, magnitudes, </a:t>
            </a:r>
            <a:br>
              <a:rPr lang="es-MX" sz="1600" dirty="0">
                <a:solidFill>
                  <a:schemeClr val="bg1"/>
                </a:solidFill>
                <a:latin typeface="Verdana"/>
                <a:ea typeface="Verdana"/>
                <a:cs typeface="Verdana" panose="020B0604030504040204" pitchFamily="34" charset="0"/>
              </a:rPr>
            </a:br>
            <a:r>
              <a:rPr lang="es-MX" sz="1600" dirty="0">
                <a:solidFill>
                  <a:schemeClr val="bg1"/>
                </a:solidFill>
                <a:latin typeface="Verdana"/>
                <a:ea typeface="Verdana"/>
                <a:cs typeface="Verdana" panose="020B0604030504040204" pitchFamily="34" charset="0"/>
              </a:rPr>
              <a:t>pilotos, etc.</a:t>
            </a:r>
            <a:br>
              <a:rPr lang="es-MX" sz="1600" dirty="0">
                <a:solidFill>
                  <a:schemeClr val="bg1"/>
                </a:solidFill>
                <a:latin typeface="Verdana"/>
                <a:ea typeface="Verdana"/>
                <a:cs typeface="Verdana" panose="020B0604030504040204" pitchFamily="34" charset="0"/>
              </a:rPr>
            </a:br>
            <a:endParaRPr lang="es-ES" sz="1600" dirty="0">
              <a:solidFill>
                <a:schemeClr val="bg1"/>
              </a:solidFill>
              <a:latin typeface="Verdana"/>
              <a:ea typeface="Verdana"/>
              <a:cs typeface="Verdana" panose="020B0604030504040204" pitchFamily="34" charset="0"/>
            </a:endParaRPr>
          </a:p>
        </p:txBody>
      </p:sp>
      <p:sp>
        <p:nvSpPr>
          <p:cNvPr id="29" name="CuadroTexto 10">
            <a:extLst>
              <a:ext uri="{FF2B5EF4-FFF2-40B4-BE49-F238E27FC236}">
                <a16:creationId xmlns:a16="http://schemas.microsoft.com/office/drawing/2014/main" id="{55726DAC-6378-0043-ADF0-A9F6853B62B8}"/>
              </a:ext>
            </a:extLst>
          </p:cNvPr>
          <p:cNvSpPr txBox="1"/>
          <p:nvPr/>
        </p:nvSpPr>
        <p:spPr>
          <a:xfrm>
            <a:off x="6569769" y="3808432"/>
            <a:ext cx="1897375" cy="2308324"/>
          </a:xfrm>
          <a:prstGeom prst="rect">
            <a:avLst/>
          </a:prstGeom>
          <a:noFill/>
          <a:ln w="28575">
            <a:solidFill>
              <a:schemeClr val="tx1"/>
            </a:solidFill>
          </a:ln>
        </p:spPr>
        <p:txBody>
          <a:bodyPr wrap="square">
            <a:spAutoFit/>
          </a:bodyPr>
          <a:lstStyle/>
          <a:p>
            <a:pPr marL="0" indent="0" algn="ctr">
              <a:lnSpc>
                <a:spcPct val="100000"/>
              </a:lnSpc>
              <a:buNone/>
            </a:pPr>
            <a:r>
              <a:rPr lang="es-MX" sz="1600" b="1" dirty="0">
                <a:latin typeface="Verdana" panose="020B0604030504040204" pitchFamily="34" charset="0"/>
                <a:ea typeface="Verdana" panose="020B0604030504040204" pitchFamily="34" charset="0"/>
                <a:cs typeface="Verdana" panose="020B0604030504040204" pitchFamily="34" charset="0"/>
              </a:rPr>
              <a:t>Orientación</a:t>
            </a:r>
          </a:p>
          <a:p>
            <a:pPr marL="0" indent="0" algn="ctr">
              <a:lnSpc>
                <a:spcPct val="100000"/>
              </a:lnSpc>
              <a:buNone/>
            </a:pPr>
            <a:endParaRPr lang="es-MX" sz="16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600" dirty="0">
                <a:latin typeface="Verdana" panose="020B0604030504040204" pitchFamily="34" charset="0"/>
                <a:ea typeface="Verdana" panose="020B0604030504040204" pitchFamily="34" charset="0"/>
                <a:cs typeface="Verdana" panose="020B0604030504040204" pitchFamily="34" charset="0"/>
              </a:rPr>
              <a:t>Guía de Participación y Relacionamiento Comunitario</a:t>
            </a:r>
          </a:p>
          <a:p>
            <a:pPr marL="0" indent="0" algn="ctr">
              <a:lnSpc>
                <a:spcPct val="100000"/>
              </a:lnSpc>
              <a:buNone/>
            </a:pPr>
            <a:endParaRPr lang="es-MX" sz="16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es-MX" sz="1600" dirty="0">
                <a:latin typeface="Verdana" panose="020B0604030504040204" pitchFamily="34" charset="0"/>
                <a:ea typeface="Verdana" panose="020B0604030504040204" pitchFamily="34" charset="0"/>
                <a:cs typeface="Verdana" panose="020B0604030504040204" pitchFamily="34" charset="0"/>
              </a:rPr>
              <a:t>Aspectos Ambientales</a:t>
            </a:r>
          </a:p>
        </p:txBody>
      </p:sp>
    </p:spTree>
    <p:extLst>
      <p:ext uri="{BB962C8B-B14F-4D97-AF65-F5344CB8AC3E}">
        <p14:creationId xmlns:p14="http://schemas.microsoft.com/office/powerpoint/2010/main" val="3066643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54EF2-8A7C-5445-A9D3-C80BED3D20C6}"/>
              </a:ext>
            </a:extLst>
          </p:cNvPr>
          <p:cNvSpPr>
            <a:spLocks noGrp="1"/>
          </p:cNvSpPr>
          <p:nvPr>
            <p:ph type="ctrTitle"/>
          </p:nvPr>
        </p:nvSpPr>
        <p:spPr>
          <a:xfrm>
            <a:off x="820765" y="1256543"/>
            <a:ext cx="10032114" cy="1528763"/>
          </a:xfrm>
        </p:spPr>
        <p:txBody>
          <a:bodyPr>
            <a:noAutofit/>
          </a:bodyPr>
          <a:lstStyle/>
          <a:p>
            <a:pPr algn="l">
              <a:lnSpc>
                <a:spcPct val="100000"/>
              </a:lnSpc>
            </a:pPr>
            <a:br>
              <a:rPr lang="es-ES" sz="3600" dirty="0">
                <a:latin typeface="Verdana" panose="020B0604030504040204" pitchFamily="34" charset="0"/>
                <a:ea typeface="Verdana" panose="020B0604030504040204" pitchFamily="34" charset="0"/>
                <a:cs typeface="Verdana" panose="020B0604030504040204" pitchFamily="34" charset="0"/>
              </a:rPr>
            </a:br>
            <a:r>
              <a:rPr lang="es-ES" sz="4000" dirty="0">
                <a:latin typeface="Verdana" panose="020B0604030504040204" pitchFamily="34" charset="0"/>
                <a:ea typeface="Verdana" panose="020B0604030504040204" pitchFamily="34" charset="0"/>
                <a:cs typeface="Verdana" panose="020B0604030504040204" pitchFamily="34" charset="0"/>
              </a:rPr>
              <a:t>Gracias….</a:t>
            </a:r>
            <a:endParaRPr lang="es-CL"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5870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2;p16"/>
          <p:cNvSpPr txBox="1">
            <a:spLocks/>
          </p:cNvSpPr>
          <p:nvPr/>
        </p:nvSpPr>
        <p:spPr>
          <a:xfrm>
            <a:off x="1875941" y="1771275"/>
            <a:ext cx="9011133" cy="288645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bCL"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bCL"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bCL"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bCL"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bCL"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L" sz="2400" b="1" dirty="0"/>
              <a:t>El hidrógeno como “Vector Energético” </a:t>
            </a:r>
          </a:p>
          <a:p>
            <a:pPr marL="0" indent="0" algn="just">
              <a:buFont typeface="Arial" panose="020B0604020202020204" pitchFamily="34" charset="0"/>
              <a:buNone/>
            </a:pPr>
            <a:r>
              <a:rPr lang="es-CL" sz="2400" dirty="0"/>
              <a:t>El hidrógeno no se considera una fuente de energía primaria como los combustibles fósiles o las energías solar, hidráulica o eólica -ya que se encuentra básicamente en forma de agua-, sino </a:t>
            </a:r>
            <a:r>
              <a:rPr lang="es-CL" sz="2400" b="1" i="1" dirty="0"/>
              <a:t>un medio para almacenar y transportar energía</a:t>
            </a:r>
            <a:r>
              <a:rPr lang="es-CL" sz="2400" dirty="0"/>
              <a:t>; es decir, un vector energético. </a:t>
            </a:r>
          </a:p>
        </p:txBody>
      </p:sp>
      <p:sp>
        <p:nvSpPr>
          <p:cNvPr id="8"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Aspectos Generales H2</a:t>
            </a:r>
            <a:endParaRPr lang="es-ES" dirty="0">
              <a:solidFill>
                <a:schemeClr val="bg2">
                  <a:lumMod val="25000"/>
                </a:schemeClr>
              </a:solidFill>
            </a:endParaRPr>
          </a:p>
        </p:txBody>
      </p:sp>
    </p:spTree>
    <p:extLst>
      <p:ext uri="{BB962C8B-B14F-4D97-AF65-F5344CB8AC3E}">
        <p14:creationId xmlns:p14="http://schemas.microsoft.com/office/powerpoint/2010/main" val="3967705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1197290"/>
            <a:ext cx="9696450" cy="343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Tipos de Hidrógeno </a:t>
            </a:r>
            <a:endParaRPr lang="es-ES" dirty="0">
              <a:solidFill>
                <a:schemeClr val="bg2">
                  <a:lumMod val="25000"/>
                </a:schemeClr>
              </a:solidFill>
            </a:endParaRPr>
          </a:p>
        </p:txBody>
      </p:sp>
    </p:spTree>
    <p:extLst>
      <p:ext uri="{BB962C8B-B14F-4D97-AF65-F5344CB8AC3E}">
        <p14:creationId xmlns:p14="http://schemas.microsoft.com/office/powerpoint/2010/main" val="3094243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1"/>
          <p:cNvPicPr>
            <a:picLocks noChangeAspect="1"/>
          </p:cNvPicPr>
          <p:nvPr/>
        </p:nvPicPr>
        <p:blipFill>
          <a:blip r:embed="rId3"/>
          <a:stretch>
            <a:fillRect/>
          </a:stretch>
        </p:blipFill>
        <p:spPr>
          <a:xfrm>
            <a:off x="762221" y="1094689"/>
            <a:ext cx="9983770" cy="3518131"/>
          </a:xfrm>
          <a:prstGeom prst="rect">
            <a:avLst/>
          </a:prstGeom>
        </p:spPr>
      </p:pic>
      <p:sp>
        <p:nvSpPr>
          <p:cNvPr id="7"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Producción</a:t>
            </a:r>
            <a:endParaRPr lang="es-ES" dirty="0">
              <a:solidFill>
                <a:schemeClr val="bg2">
                  <a:lumMod val="25000"/>
                </a:schemeClr>
              </a:solidFill>
            </a:endParaRPr>
          </a:p>
        </p:txBody>
      </p:sp>
      <p:sp>
        <p:nvSpPr>
          <p:cNvPr id="8" name="7 Elipse"/>
          <p:cNvSpPr/>
          <p:nvPr/>
        </p:nvSpPr>
        <p:spPr>
          <a:xfrm>
            <a:off x="4408714" y="2983535"/>
            <a:ext cx="1462198" cy="357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3890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Producción Electrolítica de Hidrógeno</a:t>
            </a:r>
            <a:endParaRPr lang="es-ES" dirty="0">
              <a:solidFill>
                <a:schemeClr val="bg2">
                  <a:lumMod val="25000"/>
                </a:schemeClr>
              </a:solidFill>
            </a:endParaRPr>
          </a:p>
        </p:txBody>
      </p:sp>
      <p:sp>
        <p:nvSpPr>
          <p:cNvPr id="9" name="9 Rectángulo"/>
          <p:cNvSpPr/>
          <p:nvPr/>
        </p:nvSpPr>
        <p:spPr>
          <a:xfrm>
            <a:off x="715617" y="5864131"/>
            <a:ext cx="3429000" cy="553998"/>
          </a:xfrm>
          <a:prstGeom prst="rect">
            <a:avLst/>
          </a:prstGeom>
        </p:spPr>
        <p:txBody>
          <a:bodyPr>
            <a:spAutoFit/>
          </a:bodyPr>
          <a:lstStyle/>
          <a:p>
            <a:r>
              <a:rPr lang="es-ES" sz="1000" dirty="0">
                <a:solidFill>
                  <a:srgbClr val="C00000"/>
                </a:solidFill>
                <a:latin typeface="Calibri" panose="020F0502020204030204" pitchFamily="34" charset="0"/>
                <a:cs typeface="Calibri" panose="020F0502020204030204" pitchFamily="34" charset="0"/>
              </a:rPr>
              <a:t>Fuente: https://www.fundacionnaturgy.org/publicacion/hidrogeno-vector-energetico-de-una-economia-descarbonizada/</a:t>
            </a:r>
          </a:p>
        </p:txBody>
      </p:sp>
      <p:pic>
        <p:nvPicPr>
          <p:cNvPr id="10" name="Imagen 2"/>
          <p:cNvPicPr>
            <a:picLocks noChangeAspect="1"/>
          </p:cNvPicPr>
          <p:nvPr/>
        </p:nvPicPr>
        <p:blipFill>
          <a:blip r:embed="rId3"/>
          <a:stretch>
            <a:fillRect/>
          </a:stretch>
        </p:blipFill>
        <p:spPr>
          <a:xfrm>
            <a:off x="3543300" y="1003272"/>
            <a:ext cx="7877175" cy="4994984"/>
          </a:xfrm>
          <a:prstGeom prst="rect">
            <a:avLst/>
          </a:prstGeom>
        </p:spPr>
      </p:pic>
    </p:spTree>
    <p:extLst>
      <p:ext uri="{BB962C8B-B14F-4D97-AF65-F5344CB8AC3E}">
        <p14:creationId xmlns:p14="http://schemas.microsoft.com/office/powerpoint/2010/main" val="124654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Título"/>
          <p:cNvSpPr>
            <a:spLocks noGrp="1"/>
          </p:cNvSpPr>
          <p:nvPr>
            <p:ph type="title"/>
          </p:nvPr>
        </p:nvSpPr>
        <p:spPr>
          <a:xfrm>
            <a:off x="609600" y="475400"/>
            <a:ext cx="10972801" cy="1143000"/>
          </a:xfrm>
        </p:spPr>
        <p:txBody>
          <a:bodyPr/>
          <a:lstStyle/>
          <a:p>
            <a:r>
              <a:rPr lang="es-CL" dirty="0">
                <a:solidFill>
                  <a:schemeClr val="bg2">
                    <a:lumMod val="25000"/>
                  </a:schemeClr>
                </a:solidFill>
              </a:rPr>
              <a:t>Equipo Crítico </a:t>
            </a:r>
            <a:r>
              <a:rPr lang="es-CL" dirty="0" err="1">
                <a:solidFill>
                  <a:schemeClr val="bg2">
                    <a:lumMod val="25000"/>
                  </a:schemeClr>
                </a:solidFill>
              </a:rPr>
              <a:t>Electrólizador</a:t>
            </a:r>
            <a:endParaRPr lang="es-ES" dirty="0">
              <a:solidFill>
                <a:schemeClr val="bg2">
                  <a:lumMod val="25000"/>
                </a:schemeClr>
              </a:solidFill>
            </a:endParaRPr>
          </a:p>
        </p:txBody>
      </p:sp>
      <p:sp>
        <p:nvSpPr>
          <p:cNvPr id="8" name="7 Elipse"/>
          <p:cNvSpPr/>
          <p:nvPr/>
        </p:nvSpPr>
        <p:spPr>
          <a:xfrm>
            <a:off x="4914900" y="2804770"/>
            <a:ext cx="1462198" cy="357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1"/>
          <p:cNvPicPr>
            <a:picLocks noChangeAspect="1"/>
          </p:cNvPicPr>
          <p:nvPr/>
        </p:nvPicPr>
        <p:blipFill>
          <a:blip r:embed="rId3"/>
          <a:stretch>
            <a:fillRect/>
          </a:stretch>
        </p:blipFill>
        <p:spPr>
          <a:xfrm>
            <a:off x="2246833" y="1200060"/>
            <a:ext cx="8773592" cy="4605225"/>
          </a:xfrm>
          <a:prstGeom prst="rect">
            <a:avLst/>
          </a:prstGeom>
        </p:spPr>
      </p:pic>
      <p:sp>
        <p:nvSpPr>
          <p:cNvPr id="9" name="9 Rectángulo"/>
          <p:cNvSpPr/>
          <p:nvPr/>
        </p:nvSpPr>
        <p:spPr>
          <a:xfrm>
            <a:off x="829917" y="5805285"/>
            <a:ext cx="3429000" cy="553998"/>
          </a:xfrm>
          <a:prstGeom prst="rect">
            <a:avLst/>
          </a:prstGeom>
        </p:spPr>
        <p:txBody>
          <a:bodyPr>
            <a:spAutoFit/>
          </a:bodyPr>
          <a:lstStyle/>
          <a:p>
            <a:r>
              <a:rPr lang="es-ES" sz="1000" dirty="0">
                <a:solidFill>
                  <a:srgbClr val="C00000"/>
                </a:solidFill>
                <a:latin typeface="Calibri" panose="020F0502020204030204" pitchFamily="34" charset="0"/>
                <a:cs typeface="Calibri" panose="020F0502020204030204" pitchFamily="34" charset="0"/>
              </a:rPr>
              <a:t>Fuente: https://www.fundacionnaturgy.org/publicacion/hidrogeno-vector-energetico-de-una-economia-descarbonizada/</a:t>
            </a:r>
          </a:p>
        </p:txBody>
      </p:sp>
      <p:sp>
        <p:nvSpPr>
          <p:cNvPr id="11" name="10 Elipse"/>
          <p:cNvSpPr/>
          <p:nvPr/>
        </p:nvSpPr>
        <p:spPr>
          <a:xfrm>
            <a:off x="5534025" y="1371599"/>
            <a:ext cx="2933700" cy="25241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Tree>
    <p:extLst>
      <p:ext uri="{BB962C8B-B14F-4D97-AF65-F5344CB8AC3E}">
        <p14:creationId xmlns:p14="http://schemas.microsoft.com/office/powerpoint/2010/main" val="22363745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AME" val="CustomIcon"/>
</p:tagLst>
</file>

<file path=ppt/tags/tag2.xml><?xml version="1.0" encoding="utf-8"?>
<p:tagLst xmlns:a="http://schemas.openxmlformats.org/drawingml/2006/main" xmlns:r="http://schemas.openxmlformats.org/officeDocument/2006/relationships" xmlns:p="http://schemas.openxmlformats.org/presentationml/2006/main">
  <p:tag name="NAME" val="CustomIcon"/>
</p:tagLst>
</file>

<file path=ppt/theme/theme1.xml><?xml version="1.0" encoding="utf-8"?>
<a:theme xmlns:a="http://schemas.openxmlformats.org/drawingml/2006/main" name="Tema de Office">
  <a:themeElements>
    <a:clrScheme name="GobCL">
      <a:dk1>
        <a:srgbClr val="304978"/>
      </a:dk1>
      <a:lt1>
        <a:srgbClr val="FFFFFF"/>
      </a:lt1>
      <a:dk2>
        <a:srgbClr val="441B3A"/>
      </a:dk2>
      <a:lt2>
        <a:srgbClr val="E3F8FF"/>
      </a:lt2>
      <a:accent1>
        <a:srgbClr val="4E9CCD"/>
      </a:accent1>
      <a:accent2>
        <a:srgbClr val="F93B5C"/>
      </a:accent2>
      <a:accent3>
        <a:srgbClr val="437744"/>
      </a:accent3>
      <a:accent4>
        <a:srgbClr val="FFC000"/>
      </a:accent4>
      <a:accent5>
        <a:srgbClr val="4C6598"/>
      </a:accent5>
      <a:accent6>
        <a:srgbClr val="70AD47"/>
      </a:accent6>
      <a:hlink>
        <a:srgbClr val="FA2B4F"/>
      </a:hlink>
      <a:folHlink>
        <a:srgbClr val="C1284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bCL-PPT" id="{7F19D90F-3F06-494A-B157-7AAF8BD8F023}" vid="{F369A27E-ACF5-4048-826C-64DD8CC4D3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0F1F6198243344E9A749CA3D7C8A07B" ma:contentTypeVersion="15" ma:contentTypeDescription="Crear nuevo documento." ma:contentTypeScope="" ma:versionID="f6c59fd10d0622d55f71c14f5261cd90">
  <xsd:schema xmlns:xsd="http://www.w3.org/2001/XMLSchema" xmlns:xs="http://www.w3.org/2001/XMLSchema" xmlns:p="http://schemas.microsoft.com/office/2006/metadata/properties" xmlns:ns1="http://schemas.microsoft.com/sharepoint/v3" xmlns:ns2="b42fdb23-0db4-4fe8-9902-dea072de16e1" xmlns:ns3="15dcd2c4-78e1-4a09-8b19-416e73999589" targetNamespace="http://schemas.microsoft.com/office/2006/metadata/properties" ma:root="true" ma:fieldsID="8cf25ca0c5b1dba2fbcd26e0ea1938ff" ns1:_="" ns2:_="" ns3:_="">
    <xsd:import namespace="http://schemas.microsoft.com/sharepoint/v3"/>
    <xsd:import namespace="b42fdb23-0db4-4fe8-9902-dea072de16e1"/>
    <xsd:import namespace="15dcd2c4-78e1-4a09-8b19-416e739995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Propiedades de la Directiva de cumplimiento unificado" ma:hidden="true" ma:internalName="_ip_UnifiedCompliancePolicyProperties">
      <xsd:simpleType>
        <xsd:restriction base="dms:Note"/>
      </xsd:simpleType>
    </xsd:element>
    <xsd:element name="_ip_UnifiedCompliancePolicyUIAction" ma:index="22"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fdb23-0db4-4fe8-9902-dea072de16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dcd2c4-78e1-4a09-8b19-416e73999589"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E1827E-DD71-4A99-ABB1-641BEC091539}">
  <ds:schemaRefs>
    <ds:schemaRef ds:uri="http://schemas.microsoft.com/office/2006/metadata/properties"/>
    <ds:schemaRef ds:uri="http://www.w3.org/2000/xmlns/"/>
    <ds:schemaRef ds:uri="http://schemas.microsoft.com/sharepoint/v3"/>
    <ds:schemaRef ds:uri="http://www.w3.org/2001/XMLSchema-instance"/>
  </ds:schemaRefs>
</ds:datastoreItem>
</file>

<file path=customXml/itemProps2.xml><?xml version="1.0" encoding="utf-8"?>
<ds:datastoreItem xmlns:ds="http://schemas.openxmlformats.org/officeDocument/2006/customXml" ds:itemID="{DC2638F7-A889-49D1-AE61-24ED514E7BDD}">
  <ds:schemaRefs>
    <ds:schemaRef ds:uri="http://schemas.microsoft.com/sharepoint/v3/contenttype/forms"/>
  </ds:schemaRefs>
</ds:datastoreItem>
</file>

<file path=customXml/itemProps3.xml><?xml version="1.0" encoding="utf-8"?>
<ds:datastoreItem xmlns:ds="http://schemas.openxmlformats.org/officeDocument/2006/customXml" ds:itemID="{972F4062-9DE6-4287-935E-BEA94A54AF26}">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b42fdb23-0db4-4fe8-9902-dea072de16e1"/>
    <ds:schemaRef ds:uri="15dcd2c4-78e1-4a09-8b19-416e73999589"/>
  </ds:schemaRefs>
</ds:datastoreItem>
</file>

<file path=docProps/app.xml><?xml version="1.0" encoding="utf-8"?>
<Properties xmlns="http://schemas.openxmlformats.org/officeDocument/2006/extended-properties" xmlns:vt="http://schemas.openxmlformats.org/officeDocument/2006/docPropsVTypes">
  <Template>Tema de Office</Template>
  <TotalTime>1059</TotalTime>
  <Words>7343</Words>
  <Application>Microsoft Office PowerPoint</Application>
  <PresentationFormat>Panorámica</PresentationFormat>
  <Paragraphs>337</Paragraphs>
  <Slides>43</Slides>
  <Notes>15</Notes>
  <HiddenSlides>0</HiddenSlides>
  <MMClips>0</MMClips>
  <ScaleCrop>false</ScaleCrop>
  <HeadingPairs>
    <vt:vector size="4" baseType="variant">
      <vt:variant>
        <vt:lpstr>Tema</vt:lpstr>
      </vt:variant>
      <vt:variant>
        <vt:i4>1</vt:i4>
      </vt:variant>
      <vt:variant>
        <vt:lpstr>Títulos de diapositiva</vt:lpstr>
      </vt:variant>
      <vt:variant>
        <vt:i4>43</vt:i4>
      </vt:variant>
    </vt:vector>
  </HeadingPairs>
  <TitlesOfParts>
    <vt:vector size="44" baseType="lpstr">
      <vt:lpstr>Tema de Office</vt:lpstr>
      <vt:lpstr> Aspectos Regionales para el Desarrollo de la Industria de Hidrógeno Verde en Magallanes</vt:lpstr>
      <vt:lpstr>Hidrógeno verde: Aspectos Generales</vt:lpstr>
      <vt:lpstr>Aspectos Generales H2</vt:lpstr>
      <vt:lpstr>Aspectos Generales H2</vt:lpstr>
      <vt:lpstr>Aspectos Generales H2</vt:lpstr>
      <vt:lpstr>Tipos de Hidrógeno </vt:lpstr>
      <vt:lpstr>Producción</vt:lpstr>
      <vt:lpstr>Producción Electrolítica de Hidrógeno</vt:lpstr>
      <vt:lpstr>Equipo Crítico Electrólizador</vt:lpstr>
      <vt:lpstr>Seguridad</vt:lpstr>
      <vt:lpstr>Normativa ISO</vt:lpstr>
      <vt:lpstr>Normativa</vt:lpstr>
      <vt:lpstr>Hidrógeno verde: Potencialidades y Proyectos</vt:lpstr>
      <vt:lpstr>Presentación de PowerPoint</vt:lpstr>
      <vt:lpstr>Presentación de PowerPoint</vt:lpstr>
      <vt:lpstr>Presentación de PowerPoint</vt:lpstr>
      <vt:lpstr>Presentación de PowerPoint</vt:lpstr>
      <vt:lpstr>Cadena de Valor del Hidrógeno en Magallanes</vt:lpstr>
      <vt:lpstr>Hidrógeno verde: Principales Desafíos Territoriales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Hidrógeno verde: Proyectos Regionales</vt:lpstr>
      <vt:lpstr>Presentación de PowerPoint</vt:lpstr>
      <vt:lpstr>Presentación de PowerPoint</vt:lpstr>
      <vt:lpstr>Hidrógeno verde: Acciones Multisectoriales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Articulaciones</vt:lpstr>
      <vt:lpstr>Presentación de PowerPoint</vt:lpstr>
      <vt:lpstr>Presentación de PowerPoint</vt:lpstr>
      <vt:lpstr>TRABAJO REGIONAL</vt:lpstr>
      <vt:lpstr>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 Francisca Henriquez Mora</dc:creator>
  <cp:lastModifiedBy>Luz Barría Zambelich</cp:lastModifiedBy>
  <cp:revision>69</cp:revision>
  <dcterms:created xsi:type="dcterms:W3CDTF">2022-03-18T14:54:00Z</dcterms:created>
  <dcterms:modified xsi:type="dcterms:W3CDTF">2022-08-18T16:25:54Z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0x01010030F1F6198243344E9A749CA3D7C8A07B</vt:lpwstr>
  </property>
</Properties>
</file>